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304" r:id="rId5"/>
    <p:sldId id="309" r:id="rId6"/>
    <p:sldId id="303" r:id="rId7"/>
    <p:sldId id="305" r:id="rId8"/>
    <p:sldId id="308" r:id="rId9"/>
    <p:sldId id="306" r:id="rId10"/>
    <p:sldId id="307" r:id="rId11"/>
    <p:sldId id="311" r:id="rId12"/>
    <p:sldId id="313" r:id="rId13"/>
    <p:sldId id="312" r:id="rId14"/>
    <p:sldId id="262" r:id="rId15"/>
  </p:sldIdLst>
  <p:sldSz cx="18288000" cy="10287000"/>
  <p:notesSz cx="6797675" cy="9926638"/>
  <p:embeddedFontLst>
    <p:embeddedFont>
      <p:font typeface="Montserrat Classic Bold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 Light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D63AC"/>
    <a:srgbClr val="3333FF"/>
    <a:srgbClr val="F05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06" autoAdjust="0"/>
    <p:restoredTop sz="94622" autoAdjust="0"/>
  </p:normalViewPr>
  <p:slideViewPr>
    <p:cSldViewPr>
      <p:cViewPr varScale="1">
        <p:scale>
          <a:sx n="77" d="100"/>
          <a:sy n="77" d="100"/>
        </p:scale>
        <p:origin x="384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alabr.cgu.gov.br/" TargetMode="External"/><Relationship Id="rId4" Type="http://schemas.openxmlformats.org/officeDocument/2006/relationships/hyperlink" Target="mailto:oge-cge@cge.ms.gov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391025" y="3545880"/>
            <a:ext cx="11358562" cy="2359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00"/>
              </a:lnSpc>
            </a:pPr>
            <a:r>
              <a:rPr lang="en-US" sz="10000" dirty="0" smtClean="0">
                <a:solidFill>
                  <a:srgbClr val="0D63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 Bold"/>
              </a:rPr>
              <a:t>Ouvidoria-Geral</a:t>
            </a:r>
            <a:r>
              <a:rPr lang="en-US" sz="9800" dirty="0" smtClean="0">
                <a:solidFill>
                  <a:srgbClr val="0D63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 Bold"/>
              </a:rPr>
              <a:t> do Estado de MS</a:t>
            </a:r>
            <a:endParaRPr lang="en-US" sz="9800" dirty="0">
              <a:solidFill>
                <a:srgbClr val="0D63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Classic Bold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810500"/>
            <a:ext cx="4953000" cy="1319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57600" y="1790700"/>
            <a:ext cx="14020800" cy="855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ts val="6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600" b="1" dirty="0">
                <a:latin typeface="Montserrat Light"/>
              </a:rPr>
              <a:t>Lei Complementar nº 230/2016 </a:t>
            </a:r>
            <a:r>
              <a:rPr lang="pt-BR" sz="2600" dirty="0">
                <a:latin typeface="Montserrat Light"/>
              </a:rPr>
              <a:t>- estrutura, a organização e as atribuições da Controladoria-Geral do </a:t>
            </a:r>
            <a:r>
              <a:rPr lang="pt-BR" sz="2600" dirty="0" smtClean="0">
                <a:latin typeface="Montserrat Light"/>
              </a:rPr>
              <a:t>Estado</a:t>
            </a:r>
          </a:p>
          <a:p>
            <a:pPr marL="457200" lvl="0" indent="-457200" algn="just">
              <a:lnSpc>
                <a:spcPts val="6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600" b="1" dirty="0" smtClean="0">
                <a:latin typeface="Montserrat Light"/>
              </a:rPr>
              <a:t>Lei Estadual nº 4.416/2013 </a:t>
            </a:r>
            <a:r>
              <a:rPr lang="pt-BR" sz="2600" dirty="0">
                <a:latin typeface="Montserrat Light"/>
              </a:rPr>
              <a:t>- Dispõe sobre o acesso à informação, no âmbito do Estado de Mato Grosso Sul</a:t>
            </a:r>
          </a:p>
          <a:p>
            <a:pPr marL="457200" lvl="0" indent="-457200" algn="just">
              <a:lnSpc>
                <a:spcPts val="6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600" b="1" dirty="0" smtClean="0">
                <a:latin typeface="Montserrat Light"/>
              </a:rPr>
              <a:t>Decreto Estadual nº 14.471/2016 </a:t>
            </a:r>
            <a:r>
              <a:rPr lang="pt-BR" sz="2600" dirty="0" smtClean="0">
                <a:latin typeface="Montserrat Light"/>
              </a:rPr>
              <a:t>- Regulamenta </a:t>
            </a:r>
            <a:r>
              <a:rPr lang="pt-BR" sz="2600" dirty="0">
                <a:latin typeface="Montserrat Light"/>
              </a:rPr>
              <a:t>o acesso à informação estabelecido na Lei Federal nº 12.527, de 18 de novembro de 2011, e na Lei Estadual nº 4.416, de 16 de outubro de </a:t>
            </a:r>
            <a:r>
              <a:rPr lang="pt-BR" sz="2600" dirty="0" smtClean="0">
                <a:latin typeface="Montserrat Light"/>
              </a:rPr>
              <a:t>2013</a:t>
            </a:r>
          </a:p>
          <a:p>
            <a:pPr marL="457200" lvl="0" indent="-457200" algn="just">
              <a:lnSpc>
                <a:spcPts val="6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600" b="1" dirty="0">
                <a:latin typeface="Montserrat Light"/>
              </a:rPr>
              <a:t>Resolução CGE/MS nº </a:t>
            </a:r>
            <a:r>
              <a:rPr lang="pt-BR" sz="2600" b="1" dirty="0" smtClean="0">
                <a:latin typeface="Montserrat Light"/>
              </a:rPr>
              <a:t>07/2018 </a:t>
            </a:r>
            <a:r>
              <a:rPr lang="pt-BR" sz="2600" dirty="0">
                <a:latin typeface="Montserrat Light"/>
              </a:rPr>
              <a:t>- </a:t>
            </a:r>
            <a:r>
              <a:rPr lang="pt-BR" sz="2600" dirty="0" smtClean="0">
                <a:latin typeface="Montserrat Light"/>
              </a:rPr>
              <a:t>Procedimentos </a:t>
            </a:r>
            <a:r>
              <a:rPr lang="pt-BR" sz="2600" dirty="0">
                <a:latin typeface="Montserrat Light"/>
              </a:rPr>
              <a:t>relativos à função ouvidoria no âmbito do Sistema de Controle Interno do Poder Executivo Estadual</a:t>
            </a:r>
          </a:p>
          <a:p>
            <a:pPr marL="457200" indent="-457200" algn="just">
              <a:lnSpc>
                <a:spcPts val="6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600" b="1" dirty="0" smtClean="0">
                <a:latin typeface="Montserrat Light"/>
              </a:rPr>
              <a:t>Resolução CGE/MS nº 80/2023 </a:t>
            </a:r>
            <a:r>
              <a:rPr lang="pt-BR" sz="2600" dirty="0">
                <a:latin typeface="Montserrat Light"/>
              </a:rPr>
              <a:t>- </a:t>
            </a:r>
            <a:r>
              <a:rPr lang="pt-BR" sz="2600" dirty="0" smtClean="0">
                <a:latin typeface="Montserrat Light"/>
              </a:rPr>
              <a:t>Procedimentos </a:t>
            </a:r>
            <a:r>
              <a:rPr lang="pt-BR" sz="2600" dirty="0">
                <a:latin typeface="Montserrat Light"/>
              </a:rPr>
              <a:t>para tratamento de denúncias e proteção ao denunciante no âmbito do Poder Executivo Estadual</a:t>
            </a:r>
            <a:r>
              <a:rPr lang="pt-BR" sz="2600" b="1" dirty="0">
                <a:latin typeface="Montserrat Light"/>
              </a:rPr>
              <a:t> 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57900"/>
            <a:ext cx="1409700" cy="3810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105400" y="495300"/>
            <a:ext cx="1173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spc="924" dirty="0">
                <a:solidFill>
                  <a:srgbClr val="0D63AC"/>
                </a:solidFill>
                <a:latin typeface="Montserrat Classic Bold"/>
              </a:rPr>
              <a:t>Fundamentação Legal</a:t>
            </a:r>
          </a:p>
        </p:txBody>
      </p:sp>
    </p:spTree>
    <p:extLst>
      <p:ext uri="{BB962C8B-B14F-4D97-AF65-F5344CB8AC3E}">
        <p14:creationId xmlns:p14="http://schemas.microsoft.com/office/powerpoint/2010/main" val="269448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62400" y="2101989"/>
            <a:ext cx="13716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b="1" dirty="0">
                <a:latin typeface="Montserrat Light"/>
              </a:rPr>
              <a:t>Resolução CGE/MS nº 07/2018</a:t>
            </a:r>
            <a:endParaRPr lang="pt-BR" sz="2600" b="1" dirty="0" smtClean="0">
              <a:latin typeface="Montserrat Ligh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57900"/>
            <a:ext cx="1409700" cy="3810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105400" y="495300"/>
            <a:ext cx="1173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spc="924" dirty="0">
                <a:solidFill>
                  <a:srgbClr val="0D63AC"/>
                </a:solidFill>
                <a:latin typeface="Montserrat Classic Bold"/>
              </a:rPr>
              <a:t>Fundamentação Legal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00400" y="3162300"/>
            <a:ext cx="12649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>
                <a:latin typeface="Montserrat Light"/>
              </a:rPr>
              <a:t>Art. 7º No âmbito do Sistema de Controle Interno do Poder Executivo Estadual e, em consonância com o disposto no art. 11 do Decreto Estadual nº 14.879, de 13 de novembro de 2017, compete às Unidades Setoriais e Seccionais, relativamente às atividades pertinentes à função ouvidoria</a:t>
            </a:r>
            <a:r>
              <a:rPr lang="pt-BR" sz="2600" b="1" dirty="0">
                <a:latin typeface="Montserrat Light"/>
              </a:rPr>
              <a:t>:</a:t>
            </a:r>
          </a:p>
          <a:p>
            <a:pPr algn="just"/>
            <a:endParaRPr lang="pt-BR" sz="2600" b="1" dirty="0" smtClean="0">
              <a:latin typeface="Montserrat Light"/>
            </a:endParaRPr>
          </a:p>
          <a:p>
            <a:pPr algn="just"/>
            <a:r>
              <a:rPr lang="pt-BR" sz="2600" b="1" dirty="0" smtClean="0">
                <a:latin typeface="Montserrat Light"/>
              </a:rPr>
              <a:t>I </a:t>
            </a:r>
            <a:r>
              <a:rPr lang="pt-BR" sz="2600" b="1" dirty="0">
                <a:latin typeface="Montserrat Light"/>
              </a:rPr>
              <a:t>- receber, analisar, adotar providências e responder às manifestações de ouvidoria, monitorando o cumprimento dos prazos, prezando pela qualidade das respostas e mantendo o sigilo ao que lhes for repassado; </a:t>
            </a:r>
            <a:endParaRPr lang="pt-BR" sz="2600" b="1" dirty="0">
              <a:latin typeface="Montserrat Light"/>
            </a:endParaRPr>
          </a:p>
          <a:p>
            <a:pPr algn="just"/>
            <a:endParaRPr lang="pt-BR" sz="2600" b="1" dirty="0" smtClean="0">
              <a:latin typeface="Montserrat Light"/>
            </a:endParaRPr>
          </a:p>
          <a:p>
            <a:pPr algn="just"/>
            <a:r>
              <a:rPr lang="pt-BR" sz="2600" b="1" dirty="0" smtClean="0">
                <a:latin typeface="Montserrat Light"/>
              </a:rPr>
              <a:t>II </a:t>
            </a:r>
            <a:r>
              <a:rPr lang="pt-BR" sz="2600" b="1" dirty="0">
                <a:latin typeface="Montserrat Light"/>
              </a:rPr>
              <a:t>- receber da Ouvidoria-Geral do Estado os pedidos de acesso à informação </a:t>
            </a:r>
            <a:r>
              <a:rPr lang="pt-BR" sz="2600" b="1" dirty="0" smtClean="0">
                <a:latin typeface="Montserrat Light"/>
              </a:rPr>
              <a:t>formalizados, </a:t>
            </a:r>
            <a:r>
              <a:rPr lang="pt-BR" sz="2600" b="1" dirty="0">
                <a:latin typeface="Montserrat Light"/>
              </a:rPr>
              <a:t>procedendo ao encaminhamento necessário conforme Decreto Estadual nº 14.471 de 12 de maio de </a:t>
            </a:r>
            <a:r>
              <a:rPr lang="pt-BR" sz="2600" b="1" dirty="0" smtClean="0">
                <a:latin typeface="Montserrat Light"/>
              </a:rPr>
              <a:t>2016</a:t>
            </a:r>
            <a:endParaRPr lang="pt-BR" sz="2600" b="1" dirty="0"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6821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62400" y="2101989"/>
            <a:ext cx="13716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b="1" dirty="0">
                <a:latin typeface="Montserrat Light"/>
              </a:rPr>
              <a:t>Resolução CGE/MS nº 07/2018</a:t>
            </a:r>
            <a:endParaRPr lang="pt-BR" sz="2600" b="1" dirty="0" smtClean="0">
              <a:latin typeface="Montserrat Ligh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57900"/>
            <a:ext cx="1409700" cy="3810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105400" y="495300"/>
            <a:ext cx="1173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spc="924" dirty="0">
                <a:solidFill>
                  <a:srgbClr val="0D63AC"/>
                </a:solidFill>
                <a:latin typeface="Montserrat Classic Bold"/>
              </a:rPr>
              <a:t>Fundamentação Legal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185458"/>
            <a:ext cx="13106400" cy="56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86200" y="2101989"/>
            <a:ext cx="13716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b="1" dirty="0">
                <a:latin typeface="Montserrat Light"/>
              </a:rPr>
              <a:t>(Art. 31 da Lei 12.527/2011</a:t>
            </a:r>
            <a:r>
              <a:rPr lang="pt-BR" sz="2600" b="1" dirty="0" smtClean="0">
                <a:latin typeface="Montserrat Light"/>
              </a:rPr>
              <a:t>)</a:t>
            </a:r>
          </a:p>
          <a:p>
            <a:pPr algn="just"/>
            <a:endParaRPr lang="pt-BR" sz="2600" b="1" dirty="0" smtClean="0">
              <a:latin typeface="Montserrat Light"/>
            </a:endParaRPr>
          </a:p>
          <a:p>
            <a:pPr algn="just"/>
            <a:r>
              <a:rPr lang="pt-BR" sz="3000" b="1" dirty="0" smtClean="0">
                <a:latin typeface="Montserrat Light"/>
              </a:rPr>
              <a:t>A </a:t>
            </a:r>
            <a:r>
              <a:rPr lang="pt-BR" sz="3000" b="1" dirty="0">
                <a:latin typeface="Montserrat Light"/>
              </a:rPr>
              <a:t>Lei de Acesso à Informação determina as regras para tratamento de informações pessoais e define penalidades legais pela sua divulgação e seu uso indevido. Desta forma, todo agente público deve assegurar a proteção da identidade e dos elementos que permitam a identificação do usuário ou do autor da manifestação.</a:t>
            </a:r>
          </a:p>
          <a:p>
            <a:pPr algn="just"/>
            <a:r>
              <a:rPr lang="pt-BR" sz="3000" b="1" dirty="0">
                <a:latin typeface="Montserrat Light"/>
              </a:rPr>
              <a:t>(Art. 31 da Lei 12.527/2011)</a:t>
            </a:r>
          </a:p>
          <a:p>
            <a:pPr algn="just">
              <a:lnSpc>
                <a:spcPts val="6000"/>
              </a:lnSpc>
              <a:spcBef>
                <a:spcPct val="0"/>
              </a:spcBef>
            </a:pPr>
            <a:endParaRPr lang="pt-BR" sz="2600" b="1" dirty="0">
              <a:latin typeface="Montserrat Light"/>
            </a:endParaRPr>
          </a:p>
          <a:p>
            <a:pPr algn="just">
              <a:spcBef>
                <a:spcPct val="0"/>
              </a:spcBef>
            </a:pPr>
            <a:r>
              <a:rPr lang="pt-BR" sz="2600" b="1" dirty="0">
                <a:latin typeface="Montserrat Light"/>
              </a:rPr>
              <a:t>(art. 3º Resolução CGE/MS nº 07/2018 </a:t>
            </a:r>
            <a:r>
              <a:rPr lang="pt-BR" sz="2600" b="1" dirty="0" smtClean="0">
                <a:latin typeface="Montserrat Light"/>
              </a:rPr>
              <a:t>) </a:t>
            </a:r>
          </a:p>
          <a:p>
            <a:pPr algn="just">
              <a:spcBef>
                <a:spcPct val="0"/>
              </a:spcBef>
            </a:pPr>
            <a:endParaRPr lang="pt-BR" sz="2600" b="1" dirty="0">
              <a:latin typeface="Montserrat Light"/>
            </a:endParaRPr>
          </a:p>
          <a:p>
            <a:pPr algn="just">
              <a:spcBef>
                <a:spcPct val="0"/>
              </a:spcBef>
            </a:pPr>
            <a:r>
              <a:rPr lang="pt-BR" sz="3000" b="1" dirty="0">
                <a:latin typeface="Montserrat Light"/>
              </a:rPr>
              <a:t>De acordo com a legislação vigente, TODOS os órgãos e entidades do </a:t>
            </a:r>
            <a:r>
              <a:rPr lang="pt-BR" sz="3000" b="1" dirty="0">
                <a:latin typeface="Montserrat Light"/>
              </a:rPr>
              <a:t>Poder Executivo </a:t>
            </a:r>
            <a:r>
              <a:rPr lang="pt-BR" sz="3000" b="1" dirty="0">
                <a:latin typeface="Montserrat Light"/>
              </a:rPr>
              <a:t>Estadual devem prestar o apoio necessário ao desempenho da função ouvidoria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57900"/>
            <a:ext cx="1409700" cy="3810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105400" y="495300"/>
            <a:ext cx="1173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spc="924" dirty="0">
                <a:solidFill>
                  <a:srgbClr val="0D63AC"/>
                </a:solidFill>
                <a:latin typeface="Montserrat Classic Bold"/>
              </a:rPr>
              <a:t>Fundamentação Legal</a:t>
            </a:r>
          </a:p>
        </p:txBody>
      </p:sp>
    </p:spTree>
    <p:extLst>
      <p:ext uri="{BB962C8B-B14F-4D97-AF65-F5344CB8AC3E}">
        <p14:creationId xmlns:p14="http://schemas.microsoft.com/office/powerpoint/2010/main" val="5984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5400000">
            <a:off x="1325971" y="7993470"/>
            <a:ext cx="1310459" cy="0"/>
          </a:xfrm>
          <a:prstGeom prst="line">
            <a:avLst/>
          </a:prstGeom>
          <a:ln w="38100" cap="flat">
            <a:solidFill>
              <a:srgbClr val="D6D1D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5715000" y="2019300"/>
            <a:ext cx="7499918" cy="171861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99"/>
              </a:lnSpc>
            </a:pPr>
            <a:r>
              <a:rPr lang="en-US" sz="9600" dirty="0">
                <a:solidFill>
                  <a:srgbClr val="0D63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 Bold"/>
              </a:rPr>
              <a:t>OBRIGADO</a:t>
            </a:r>
            <a:r>
              <a:rPr lang="en-US" sz="12249" dirty="0">
                <a:solidFill>
                  <a:srgbClr val="0D63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 Bold"/>
              </a:rPr>
              <a:t>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62200" y="7548066"/>
            <a:ext cx="525780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5"/>
              </a:lnSpc>
            </a:pPr>
            <a:r>
              <a:rPr lang="en-US" sz="2000" b="1" spc="121" dirty="0" smtClean="0">
                <a:solidFill>
                  <a:srgbClr val="737373"/>
                </a:solidFill>
                <a:latin typeface="Montserrat Light"/>
              </a:rPr>
              <a:t>Álvaro Carneiro de Oliveira Neto</a:t>
            </a:r>
            <a:endParaRPr lang="en-US" sz="2000" b="1" spc="121" dirty="0">
              <a:solidFill>
                <a:srgbClr val="737373"/>
              </a:solidFill>
              <a:latin typeface="Montserrat Light"/>
            </a:endParaRPr>
          </a:p>
          <a:p>
            <a:pPr>
              <a:lnSpc>
                <a:spcPts val="3395"/>
              </a:lnSpc>
            </a:pPr>
            <a:r>
              <a:rPr lang="en-US" sz="2000" spc="121" dirty="0" smtClean="0">
                <a:solidFill>
                  <a:srgbClr val="737373"/>
                </a:solidFill>
                <a:latin typeface="Montserrat Light"/>
              </a:rPr>
              <a:t>Ouvidor-Geral do Estado</a:t>
            </a:r>
            <a:endParaRPr lang="en-US" sz="2000" spc="121" dirty="0">
              <a:solidFill>
                <a:srgbClr val="737373"/>
              </a:solidFill>
              <a:latin typeface="Montserrat Ligh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73" y="4053640"/>
            <a:ext cx="7809355" cy="20804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87000" y="7279131"/>
            <a:ext cx="5257800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5"/>
              </a:lnSpc>
            </a:pPr>
            <a:r>
              <a:rPr lang="en-US" sz="2000" b="1" spc="121" dirty="0" smtClean="0">
                <a:solidFill>
                  <a:srgbClr val="737373"/>
                </a:solidFill>
                <a:latin typeface="Montserrat Light"/>
              </a:rPr>
              <a:t>Ouvidoria-Geral </a:t>
            </a:r>
            <a:r>
              <a:rPr lang="en-US" sz="2000" b="1" spc="121" dirty="0">
                <a:solidFill>
                  <a:srgbClr val="737373"/>
                </a:solidFill>
                <a:latin typeface="Montserrat Light"/>
              </a:rPr>
              <a:t>do Estado de </a:t>
            </a:r>
            <a:r>
              <a:rPr lang="en-US" sz="2000" b="1" spc="121" dirty="0" smtClean="0">
                <a:solidFill>
                  <a:srgbClr val="737373"/>
                </a:solidFill>
                <a:latin typeface="Montserrat Light"/>
              </a:rPr>
              <a:t>MS</a:t>
            </a:r>
          </a:p>
          <a:p>
            <a:pPr>
              <a:lnSpc>
                <a:spcPts val="3395"/>
              </a:lnSpc>
            </a:pPr>
            <a:r>
              <a:rPr lang="en-US" sz="2000" dirty="0">
                <a:solidFill>
                  <a:srgbClr val="747471"/>
                </a:solidFill>
                <a:latin typeface="Montserrat Light"/>
              </a:rPr>
              <a:t>(67) </a:t>
            </a:r>
            <a:r>
              <a:rPr lang="en-US" sz="2000" dirty="0" smtClean="0">
                <a:solidFill>
                  <a:srgbClr val="747471"/>
                </a:solidFill>
                <a:latin typeface="Montserrat Light"/>
              </a:rPr>
              <a:t>3318-4041</a:t>
            </a:r>
            <a:r>
              <a:rPr lang="en-US" sz="2000" b="1" spc="121" dirty="0" smtClean="0">
                <a:solidFill>
                  <a:srgbClr val="737373"/>
                </a:solidFill>
                <a:latin typeface="Montserrat Light"/>
              </a:rPr>
              <a:t> </a:t>
            </a:r>
          </a:p>
          <a:p>
            <a:pPr>
              <a:lnSpc>
                <a:spcPts val="3395"/>
              </a:lnSpc>
            </a:pPr>
            <a:r>
              <a:rPr lang="en-US" sz="2000" spc="121" dirty="0" smtClean="0">
                <a:solidFill>
                  <a:srgbClr val="0D63AC"/>
                </a:solidFill>
                <a:latin typeface="Montserrat Light"/>
                <a:hlinkClick r:id="rId4"/>
              </a:rPr>
              <a:t>oge-cge@cge.ms.gov.br</a:t>
            </a:r>
            <a:endParaRPr lang="en-US" sz="2000" spc="121" dirty="0" smtClean="0">
              <a:solidFill>
                <a:srgbClr val="0D63AC"/>
              </a:solidFill>
              <a:latin typeface="Montserrat Light"/>
            </a:endParaRPr>
          </a:p>
          <a:p>
            <a:pPr>
              <a:lnSpc>
                <a:spcPts val="3395"/>
              </a:lnSpc>
            </a:pPr>
            <a:r>
              <a:rPr lang="pt-BR" sz="2000" dirty="0" smtClean="0">
                <a:solidFill>
                  <a:srgbClr val="747471"/>
                </a:solidFill>
                <a:latin typeface="Montserrat Light"/>
                <a:hlinkClick r:id="rId5"/>
              </a:rPr>
              <a:t>https</a:t>
            </a:r>
            <a:r>
              <a:rPr lang="pt-BR" sz="2000" dirty="0">
                <a:solidFill>
                  <a:srgbClr val="747471"/>
                </a:solidFill>
                <a:latin typeface="Montserrat Light"/>
                <a:hlinkClick r:id="rId5"/>
              </a:rPr>
              <a:t>://</a:t>
            </a:r>
            <a:r>
              <a:rPr lang="pt-BR" sz="2000" dirty="0" smtClean="0">
                <a:solidFill>
                  <a:srgbClr val="747471"/>
                </a:solidFill>
                <a:latin typeface="Montserrat Light"/>
                <a:hlinkClick r:id="rId5"/>
              </a:rPr>
              <a:t>falabr.cgu.gov.br</a:t>
            </a:r>
            <a:endParaRPr lang="pt-BR" sz="2000" dirty="0">
              <a:solidFill>
                <a:srgbClr val="747471"/>
              </a:solidFill>
              <a:latin typeface="Montserrat Light"/>
            </a:endParaRPr>
          </a:p>
        </p:txBody>
      </p:sp>
      <p:sp>
        <p:nvSpPr>
          <p:cNvPr id="9" name="AutoShape 4"/>
          <p:cNvSpPr/>
          <p:nvPr/>
        </p:nvSpPr>
        <p:spPr>
          <a:xfrm rot="5400000">
            <a:off x="9222848" y="8187648"/>
            <a:ext cx="1671104" cy="0"/>
          </a:xfrm>
          <a:prstGeom prst="line">
            <a:avLst/>
          </a:prstGeom>
          <a:ln w="38100" cap="flat">
            <a:solidFill>
              <a:srgbClr val="D6D1D1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5791200" y="2053431"/>
            <a:ext cx="10439400" cy="6976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19"/>
              </a:lnSpc>
              <a:spcBef>
                <a:spcPct val="0"/>
              </a:spcBef>
            </a:pPr>
            <a:r>
              <a:rPr lang="pt-BR" sz="2800" b="1" dirty="0">
                <a:latin typeface="Montserrat Light"/>
              </a:rPr>
              <a:t>A OUVIDORIA é o canal de comunicação com o Governo do Estado de MS. É o canal de participação cidadã, que tem por finalidade fomentar </a:t>
            </a:r>
            <a:r>
              <a:rPr lang="pt-BR" sz="2800" b="1" dirty="0" smtClean="0">
                <a:latin typeface="Montserrat Light"/>
              </a:rPr>
              <a:t>a Participação e o </a:t>
            </a:r>
            <a:r>
              <a:rPr lang="pt-BR" sz="2800" b="1" dirty="0">
                <a:latin typeface="Montserrat Light"/>
              </a:rPr>
              <a:t>Controle Social por meio de manifestações</a:t>
            </a:r>
          </a:p>
          <a:p>
            <a:pPr algn="just">
              <a:lnSpc>
                <a:spcPts val="3219"/>
              </a:lnSpc>
              <a:spcBef>
                <a:spcPct val="0"/>
              </a:spcBef>
            </a:pPr>
            <a:endParaRPr lang="pt-BR" sz="2800" dirty="0">
              <a:latin typeface="Montserrat Light"/>
            </a:endParaRPr>
          </a:p>
          <a:p>
            <a:pPr algn="just">
              <a:lnSpc>
                <a:spcPts val="3219"/>
              </a:lnSpc>
              <a:spcBef>
                <a:spcPct val="0"/>
              </a:spcBef>
            </a:pPr>
            <a:endParaRPr lang="pt-BR" sz="2800" dirty="0">
              <a:latin typeface="Montserrat Light"/>
            </a:endParaRPr>
          </a:p>
          <a:p>
            <a:pPr algn="just">
              <a:lnSpc>
                <a:spcPts val="3219"/>
              </a:lnSpc>
              <a:spcBef>
                <a:spcPct val="0"/>
              </a:spcBef>
            </a:pPr>
            <a:r>
              <a:rPr lang="pt-BR" sz="2800" b="1" dirty="0" smtClean="0">
                <a:latin typeface="Montserrat Light"/>
              </a:rPr>
              <a:t>A Ouvidoria tem a atribuição de </a:t>
            </a:r>
            <a:r>
              <a:rPr lang="pt-BR" sz="2800" b="1" dirty="0">
                <a:latin typeface="Montserrat Light"/>
              </a:rPr>
              <a:t>gerir o serviço de Ouvidoria e de Transparência Pública e Controle Social, no âmbito do Poder Executivo Estadual, conforme competências discriminadas no art. 19 da Lei Complementar Estadual nº 230, de 09 de dezembro de </a:t>
            </a:r>
            <a:r>
              <a:rPr lang="pt-BR" sz="2800" b="1" dirty="0" smtClean="0">
                <a:latin typeface="Montserrat Light"/>
              </a:rPr>
              <a:t>2016</a:t>
            </a:r>
          </a:p>
          <a:p>
            <a:pPr algn="just">
              <a:lnSpc>
                <a:spcPts val="3219"/>
              </a:lnSpc>
              <a:spcBef>
                <a:spcPct val="0"/>
              </a:spcBef>
            </a:pPr>
            <a:endParaRPr lang="pt-BR" sz="2500" b="1" dirty="0" smtClean="0">
              <a:latin typeface="Montserrat Light"/>
            </a:endParaRPr>
          </a:p>
          <a:p>
            <a:pPr algn="just">
              <a:lnSpc>
                <a:spcPts val="3219"/>
              </a:lnSpc>
              <a:spcBef>
                <a:spcPct val="0"/>
              </a:spcBef>
            </a:pPr>
            <a:endParaRPr lang="pt-BR" sz="2500" b="1" dirty="0">
              <a:latin typeface="Montserrat Light"/>
            </a:endParaRPr>
          </a:p>
          <a:p>
            <a:pPr algn="just">
              <a:lnSpc>
                <a:spcPts val="3219"/>
              </a:lnSpc>
              <a:spcBef>
                <a:spcPct val="0"/>
              </a:spcBef>
            </a:pPr>
            <a:endParaRPr lang="pt-BR" sz="2500" b="1" dirty="0" smtClean="0">
              <a:latin typeface="Montserrat Light"/>
            </a:endParaRPr>
          </a:p>
          <a:p>
            <a:pPr algn="just">
              <a:lnSpc>
                <a:spcPts val="3219"/>
              </a:lnSpc>
              <a:spcBef>
                <a:spcPct val="0"/>
              </a:spcBef>
            </a:pPr>
            <a:endParaRPr lang="pt-BR" sz="2500" b="1" dirty="0">
              <a:latin typeface="Montserrat Light"/>
            </a:endParaRPr>
          </a:p>
          <a:p>
            <a:pPr algn="just">
              <a:lnSpc>
                <a:spcPts val="3219"/>
              </a:lnSpc>
              <a:spcBef>
                <a:spcPct val="0"/>
              </a:spcBef>
            </a:pPr>
            <a:r>
              <a:rPr lang="pt-BR" sz="2600" b="1" dirty="0">
                <a:latin typeface="Montserrat Light"/>
              </a:rPr>
              <a:t>Ouvidor-Geral do </a:t>
            </a:r>
            <a:r>
              <a:rPr lang="pt-BR" sz="2600" b="1" dirty="0" smtClean="0">
                <a:latin typeface="Montserrat Light"/>
              </a:rPr>
              <a:t>Estado </a:t>
            </a:r>
          </a:p>
          <a:p>
            <a:pPr algn="just">
              <a:lnSpc>
                <a:spcPts val="3219"/>
              </a:lnSpc>
              <a:spcBef>
                <a:spcPct val="0"/>
              </a:spcBef>
            </a:pPr>
            <a:r>
              <a:rPr lang="pt-BR" sz="2600" b="1" i="1" dirty="0" smtClean="0">
                <a:latin typeface="Montserrat Light"/>
              </a:rPr>
              <a:t>Álvaro </a:t>
            </a:r>
            <a:r>
              <a:rPr lang="pt-BR" sz="2600" b="1" i="1" dirty="0">
                <a:latin typeface="Montserrat Light"/>
              </a:rPr>
              <a:t>Carneiro de Oliveira Neto</a:t>
            </a:r>
            <a:endParaRPr lang="en-US" sz="2600" b="1" i="1" dirty="0">
              <a:latin typeface="Montserrat Light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5943600" y="-114300"/>
            <a:ext cx="9753600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3015"/>
              </a:lnSpc>
              <a:spcBef>
                <a:spcPct val="0"/>
              </a:spcBef>
            </a:pPr>
            <a:r>
              <a:rPr lang="en-US" sz="6000" spc="924" dirty="0" smtClean="0">
                <a:solidFill>
                  <a:srgbClr val="0D63AC"/>
                </a:solidFill>
                <a:latin typeface="Montserrat Classic Bold"/>
              </a:rPr>
              <a:t>SOBRE A OGE/MS</a:t>
            </a:r>
            <a:endParaRPr lang="en-US" sz="6000" spc="924" dirty="0">
              <a:solidFill>
                <a:srgbClr val="0D63AC"/>
              </a:solidFill>
              <a:latin typeface="Montserrat Classic Bold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t="870" b="7825"/>
          <a:stretch/>
        </p:blipFill>
        <p:spPr>
          <a:xfrm>
            <a:off x="0" y="0"/>
            <a:ext cx="5486400" cy="1035635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>
            <a:alphaModFix amt="74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806" r="55826"/>
          <a:stretch/>
        </p:blipFill>
        <p:spPr>
          <a:xfrm>
            <a:off x="-20595" y="0"/>
            <a:ext cx="5486400" cy="103933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200" y="8267700"/>
            <a:ext cx="3733800" cy="994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"/>
          <p:cNvSpPr txBox="1"/>
          <p:nvPr/>
        </p:nvSpPr>
        <p:spPr>
          <a:xfrm>
            <a:off x="5543619" y="306161"/>
            <a:ext cx="12191387" cy="1414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3015"/>
              </a:lnSpc>
              <a:spcBef>
                <a:spcPct val="0"/>
              </a:spcBef>
            </a:pPr>
            <a:r>
              <a:rPr lang="en-US" sz="6600" spc="924" dirty="0" smtClean="0">
                <a:solidFill>
                  <a:srgbClr val="0D63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 Bold"/>
              </a:rPr>
              <a:t>UNIDADES DA OGE</a:t>
            </a:r>
            <a:endParaRPr lang="en-US" sz="6600" spc="924" dirty="0">
              <a:solidFill>
                <a:srgbClr val="0D63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Classic Bold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733800" y="1943100"/>
            <a:ext cx="13487400" cy="5144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6000"/>
              </a:lnSpc>
              <a:spcBef>
                <a:spcPct val="0"/>
              </a:spcBef>
            </a:pPr>
            <a:r>
              <a:rPr lang="pt-BR" sz="2800" b="1" spc="924" dirty="0" smtClean="0">
                <a:solidFill>
                  <a:srgbClr val="0D63AC"/>
                </a:solidFill>
                <a:latin typeface="Montserrat Classic Bold"/>
              </a:rPr>
              <a:t>1.UNIDADE </a:t>
            </a:r>
            <a:r>
              <a:rPr lang="pt-BR" sz="2800" b="1" spc="924" dirty="0">
                <a:solidFill>
                  <a:srgbClr val="0D63AC"/>
                </a:solidFill>
                <a:latin typeface="Montserrat Classic Bold"/>
              </a:rPr>
              <a:t>DE CONTROLE </a:t>
            </a:r>
            <a:r>
              <a:rPr lang="pt-BR" sz="2800" b="1" spc="924" dirty="0" smtClean="0">
                <a:solidFill>
                  <a:srgbClr val="0D63AC"/>
                </a:solidFill>
                <a:latin typeface="Montserrat Classic Bold"/>
              </a:rPr>
              <a:t>SOCIAL- UCS</a:t>
            </a:r>
          </a:p>
          <a:p>
            <a:pPr>
              <a:lnSpc>
                <a:spcPts val="3395"/>
              </a:lnSpc>
            </a:pPr>
            <a:r>
              <a:rPr lang="pt-BR" sz="1900" spc="121" dirty="0">
                <a:solidFill>
                  <a:srgbClr val="737373"/>
                </a:solidFill>
                <a:latin typeface="Montserrat Light"/>
              </a:rPr>
              <a:t>Reinaldo Martins Feitosa</a:t>
            </a:r>
          </a:p>
          <a:p>
            <a:pPr>
              <a:lnSpc>
                <a:spcPts val="3395"/>
              </a:lnSpc>
            </a:pPr>
            <a:endParaRPr lang="pt-BR" sz="1900" spc="121" dirty="0">
              <a:solidFill>
                <a:srgbClr val="737373"/>
              </a:solidFill>
              <a:latin typeface="Montserrat Light"/>
            </a:endParaRPr>
          </a:p>
          <a:p>
            <a:pPr>
              <a:lnSpc>
                <a:spcPts val="3395"/>
              </a:lnSpc>
            </a:pPr>
            <a:endParaRPr lang="pt-BR" sz="1900" spc="121" dirty="0">
              <a:solidFill>
                <a:srgbClr val="737373"/>
              </a:solidFill>
              <a:latin typeface="Montserrat Light"/>
            </a:endParaRPr>
          </a:p>
          <a:p>
            <a:pPr algn="just">
              <a:lnSpc>
                <a:spcPts val="3500"/>
              </a:lnSpc>
              <a:spcBef>
                <a:spcPct val="0"/>
              </a:spcBef>
            </a:pPr>
            <a:r>
              <a:rPr lang="pt-BR" sz="2800" b="1" spc="924" dirty="0" smtClean="0">
                <a:solidFill>
                  <a:srgbClr val="0D63AC"/>
                </a:solidFill>
                <a:latin typeface="Montserrat Classic Bold"/>
              </a:rPr>
              <a:t>2.UNIDADE </a:t>
            </a:r>
            <a:r>
              <a:rPr lang="pt-BR" sz="2800" b="1" spc="924" dirty="0">
                <a:solidFill>
                  <a:srgbClr val="0D63AC"/>
                </a:solidFill>
                <a:latin typeface="Montserrat Classic Bold"/>
              </a:rPr>
              <a:t>DE MANIFESTAÇÕES DE OUVIDORIA E PEDIDOS DE ACESSO À INFORMAÇÃO </a:t>
            </a:r>
            <a:r>
              <a:rPr lang="pt-BR" sz="2800" b="1" spc="924" dirty="0" smtClean="0">
                <a:solidFill>
                  <a:srgbClr val="0D63AC"/>
                </a:solidFill>
                <a:latin typeface="Montserrat Classic Bold"/>
              </a:rPr>
              <a:t>– UMAI</a:t>
            </a:r>
          </a:p>
          <a:p>
            <a:pPr>
              <a:lnSpc>
                <a:spcPts val="3395"/>
              </a:lnSpc>
            </a:pPr>
            <a:r>
              <a:rPr lang="en-US" sz="1900" spc="121" dirty="0">
                <a:solidFill>
                  <a:srgbClr val="737373"/>
                </a:solidFill>
                <a:latin typeface="Montserrat Light"/>
              </a:rPr>
              <a:t>Laura Cesco Gonçalves da Silva </a:t>
            </a:r>
            <a:r>
              <a:rPr lang="en-US" sz="1900" spc="121" dirty="0" smtClean="0">
                <a:solidFill>
                  <a:srgbClr val="737373"/>
                </a:solidFill>
                <a:latin typeface="Montserrat Light"/>
              </a:rPr>
              <a:t>Teixeira</a:t>
            </a:r>
          </a:p>
          <a:p>
            <a:pPr>
              <a:lnSpc>
                <a:spcPts val="3395"/>
              </a:lnSpc>
            </a:pPr>
            <a:endParaRPr lang="en-US" sz="1900" spc="121" dirty="0">
              <a:solidFill>
                <a:srgbClr val="737373"/>
              </a:solidFill>
              <a:latin typeface="Montserrat Light"/>
            </a:endParaRPr>
          </a:p>
          <a:p>
            <a:pPr algn="just">
              <a:lnSpc>
                <a:spcPts val="6000"/>
              </a:lnSpc>
              <a:spcBef>
                <a:spcPct val="0"/>
              </a:spcBef>
            </a:pPr>
            <a:r>
              <a:rPr lang="pt-BR" sz="2800" b="1" cap="all" spc="924" dirty="0" smtClean="0">
                <a:solidFill>
                  <a:srgbClr val="0D63AC"/>
                </a:solidFill>
                <a:latin typeface="Montserrat Classic Bold"/>
              </a:rPr>
              <a:t>3.Unidade </a:t>
            </a:r>
            <a:r>
              <a:rPr lang="pt-BR" sz="2800" b="1" cap="all" spc="924" dirty="0">
                <a:solidFill>
                  <a:srgbClr val="0D63AC"/>
                </a:solidFill>
                <a:latin typeface="Montserrat Classic Bold"/>
              </a:rPr>
              <a:t>de </a:t>
            </a:r>
            <a:r>
              <a:rPr lang="pt-BR" sz="2800" b="1" cap="all" spc="924" dirty="0" smtClean="0">
                <a:solidFill>
                  <a:srgbClr val="0D63AC"/>
                </a:solidFill>
                <a:latin typeface="Montserrat Classic Bold"/>
              </a:rPr>
              <a:t>Transparência- ut</a:t>
            </a:r>
          </a:p>
          <a:p>
            <a:pPr>
              <a:lnSpc>
                <a:spcPts val="3395"/>
              </a:lnSpc>
              <a:spcBef>
                <a:spcPct val="0"/>
              </a:spcBef>
            </a:pPr>
            <a:r>
              <a:rPr lang="pt-BR" sz="1900" spc="121" dirty="0">
                <a:solidFill>
                  <a:srgbClr val="737373"/>
                </a:solidFill>
                <a:latin typeface="Montserrat Light"/>
              </a:rPr>
              <a:t>Camila </a:t>
            </a:r>
            <a:r>
              <a:rPr lang="pt-BR" sz="1900" spc="121" dirty="0" smtClean="0">
                <a:solidFill>
                  <a:srgbClr val="737373"/>
                </a:solidFill>
                <a:latin typeface="Montserrat Light"/>
              </a:rPr>
              <a:t>Soléra </a:t>
            </a:r>
            <a:r>
              <a:rPr lang="pt-BR" sz="1900" spc="121" dirty="0">
                <a:solidFill>
                  <a:srgbClr val="737373"/>
                </a:solidFill>
                <a:latin typeface="Montserrat Light"/>
              </a:rPr>
              <a:t>dos </a:t>
            </a:r>
            <a:r>
              <a:rPr lang="pt-BR" sz="1900" spc="121" dirty="0" smtClean="0">
                <a:solidFill>
                  <a:srgbClr val="737373"/>
                </a:solidFill>
                <a:latin typeface="Montserrat Light"/>
              </a:rPr>
              <a:t>Santos</a:t>
            </a:r>
            <a:endParaRPr lang="pt-BR" sz="1900" spc="121" dirty="0" smtClean="0">
              <a:solidFill>
                <a:srgbClr val="737373"/>
              </a:solidFill>
              <a:latin typeface="Montserrat Ligh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57900"/>
            <a:ext cx="1409700" cy="3810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362200" y="7810500"/>
            <a:ext cx="15011400" cy="1231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b="1" cap="all" spc="924" dirty="0">
                <a:solidFill>
                  <a:srgbClr val="0D63AC"/>
                </a:solidFill>
                <a:latin typeface="Montserrat Classic Bold"/>
              </a:rPr>
              <a:t>Vinculadas: Unidades Setoriais e Seccionais que compõem o Sistema de Controle Interno</a:t>
            </a:r>
            <a:endParaRPr lang="en-US" sz="2800" b="1" cap="all" spc="924" dirty="0">
              <a:solidFill>
                <a:srgbClr val="0D63AC"/>
              </a:solidFill>
              <a:latin typeface="Montserrat Classic Bold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96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"/>
          <p:cNvSpPr txBox="1"/>
          <p:nvPr/>
        </p:nvSpPr>
        <p:spPr>
          <a:xfrm>
            <a:off x="4267200" y="757416"/>
            <a:ext cx="13868400" cy="1261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  <a:spcAft>
                <a:spcPts val="1200"/>
              </a:spcAft>
            </a:pPr>
            <a:r>
              <a:rPr lang="pt-BR" sz="3600" spc="924" dirty="0" smtClean="0">
                <a:solidFill>
                  <a:srgbClr val="0D63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 Bold"/>
              </a:rPr>
              <a:t>SISTEMA INFORMATIZADO DE OUVIDORIA</a:t>
            </a:r>
          </a:p>
          <a:p>
            <a:pPr lvl="0" algn="ctr">
              <a:spcBef>
                <a:spcPct val="0"/>
              </a:spcBef>
              <a:spcAft>
                <a:spcPts val="1200"/>
              </a:spcAft>
            </a:pPr>
            <a:r>
              <a:rPr lang="pt-BR" sz="3600" spc="924" dirty="0" smtClean="0">
                <a:solidFill>
                  <a:srgbClr val="0D63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 Bold"/>
              </a:rPr>
              <a:t>CANAL </a:t>
            </a:r>
            <a:r>
              <a:rPr lang="pt-BR" sz="3600" u="sng" spc="924" dirty="0" smtClean="0">
                <a:solidFill>
                  <a:srgbClr val="0D63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 Bold"/>
              </a:rPr>
              <a:t>FALA.BR</a:t>
            </a:r>
            <a:endParaRPr lang="en-US" sz="3600" u="sng" spc="924" dirty="0">
              <a:solidFill>
                <a:srgbClr val="0D63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Classic Bold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933700" y="2781300"/>
            <a:ext cx="14287500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800" b="1" dirty="0">
                <a:latin typeface="Montserrat Light"/>
              </a:rPr>
              <a:t>Plataforma informatizada que resulta da integração entre o e-</a:t>
            </a:r>
            <a:r>
              <a:rPr lang="pt-BR" sz="2800" b="1" dirty="0" err="1">
                <a:latin typeface="Montserrat Light"/>
              </a:rPr>
              <a:t>Ouv</a:t>
            </a:r>
            <a:r>
              <a:rPr lang="pt-BR" sz="2800" b="1" dirty="0">
                <a:latin typeface="Montserrat Light"/>
              </a:rPr>
              <a:t> e o </a:t>
            </a:r>
            <a:r>
              <a:rPr lang="pt-BR" sz="2800" b="1" dirty="0" err="1" smtClean="0">
                <a:latin typeface="Montserrat Light"/>
              </a:rPr>
              <a:t>e-SIC</a:t>
            </a:r>
            <a:endParaRPr lang="pt-BR" sz="2800" b="1" dirty="0" smtClean="0">
              <a:latin typeface="Montserrat Light"/>
            </a:endParaRPr>
          </a:p>
          <a:p>
            <a:pPr marL="342900" indent="-342900" algn="just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sz="2800" b="1" dirty="0" smtClean="0">
              <a:latin typeface="Montserrat Light"/>
            </a:endParaRPr>
          </a:p>
          <a:p>
            <a:pPr marL="342900" indent="-342900" algn="just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800" b="1" dirty="0" smtClean="0">
                <a:latin typeface="Montserrat Light"/>
              </a:rPr>
              <a:t>Plataforma possibilita </a:t>
            </a:r>
            <a:r>
              <a:rPr lang="pt-BR" sz="2800" b="1" dirty="0">
                <a:latin typeface="Montserrat Light"/>
              </a:rPr>
              <a:t>tratar, em ambiente único, as manifestações de ouvidoria e pedidos de acesso à </a:t>
            </a:r>
            <a:r>
              <a:rPr lang="pt-BR" sz="2800" b="1" dirty="0" smtClean="0">
                <a:latin typeface="Montserrat Light"/>
              </a:rPr>
              <a:t>informação</a:t>
            </a:r>
          </a:p>
          <a:p>
            <a:pPr marL="342900" indent="-342900" algn="just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sz="2800" b="1" dirty="0" smtClean="0">
              <a:latin typeface="Montserrat Light"/>
            </a:endParaRPr>
          </a:p>
          <a:p>
            <a:pPr marL="342900" indent="-342900" algn="just">
              <a:lnSpc>
                <a:spcPts val="321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800" b="1" dirty="0" smtClean="0">
                <a:latin typeface="Montserrat Light"/>
              </a:rPr>
              <a:t>A </a:t>
            </a:r>
            <a:r>
              <a:rPr lang="pt-BR" sz="2800" b="1" dirty="0">
                <a:latin typeface="Montserrat Light"/>
              </a:rPr>
              <a:t>nova solução </a:t>
            </a:r>
            <a:r>
              <a:rPr lang="pt-BR" sz="2800" b="1" dirty="0" smtClean="0">
                <a:latin typeface="Montserrat Light"/>
              </a:rPr>
              <a:t>deve </a:t>
            </a:r>
            <a:r>
              <a:rPr lang="pt-BR" sz="2800" b="1" dirty="0">
                <a:latin typeface="Montserrat Light"/>
              </a:rPr>
              <a:t>ser </a:t>
            </a:r>
            <a:r>
              <a:rPr lang="pt-BR" sz="2800" b="1" dirty="0" smtClean="0">
                <a:latin typeface="Montserrat Light"/>
              </a:rPr>
              <a:t>utilizada </a:t>
            </a:r>
            <a:r>
              <a:rPr lang="pt-BR" sz="2800" b="1" dirty="0">
                <a:latin typeface="Montserrat Light"/>
              </a:rPr>
              <a:t>pelas ouvidorias e serviços de informações ao cidadão para oferecer respostas aos diversos tipos de </a:t>
            </a:r>
            <a:r>
              <a:rPr lang="pt-BR" sz="2800" b="1" dirty="0" smtClean="0">
                <a:latin typeface="Montserrat Light"/>
              </a:rPr>
              <a:t>manifestações - </a:t>
            </a:r>
            <a:r>
              <a:rPr lang="pt-BR" sz="2800" b="1" dirty="0" err="1" smtClean="0">
                <a:latin typeface="Montserrat Light"/>
              </a:rPr>
              <a:t>USCIs</a:t>
            </a:r>
            <a:endParaRPr lang="pt-BR" sz="2800" b="1" dirty="0">
              <a:latin typeface="Montserrat Light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080" y="7810500"/>
            <a:ext cx="864720" cy="2337080"/>
          </a:xfrm>
          <a:prstGeom prst="rect">
            <a:avLst/>
          </a:prstGeom>
        </p:spPr>
      </p:pic>
      <p:pic>
        <p:nvPicPr>
          <p:cNvPr id="12" name="Imagem 11"/>
          <p:cNvPicPr/>
          <p:nvPr/>
        </p:nvPicPr>
        <p:blipFill>
          <a:blip r:embed="rId4"/>
          <a:stretch>
            <a:fillRect/>
          </a:stretch>
        </p:blipFill>
        <p:spPr>
          <a:xfrm>
            <a:off x="3581400" y="5829300"/>
            <a:ext cx="11963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"/>
          <p:cNvSpPr txBox="1"/>
          <p:nvPr/>
        </p:nvSpPr>
        <p:spPr>
          <a:xfrm>
            <a:off x="2819400" y="596325"/>
            <a:ext cx="15316200" cy="584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  <a:spcAft>
                <a:spcPts val="1200"/>
              </a:spcAft>
            </a:pPr>
            <a:r>
              <a:rPr lang="pt-BR" sz="3800" b="1" cap="all" spc="924" dirty="0">
                <a:solidFill>
                  <a:srgbClr val="0D63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 Bold"/>
              </a:rPr>
              <a:t>Manifestações </a:t>
            </a:r>
            <a:r>
              <a:rPr lang="pt-BR" sz="3800" b="1" cap="all" spc="924" dirty="0" smtClean="0">
                <a:solidFill>
                  <a:srgbClr val="0D63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 Bold"/>
              </a:rPr>
              <a:t>de Ouvidoria</a:t>
            </a:r>
            <a:endParaRPr lang="pt-BR" sz="3800" b="1" cap="all" spc="924" dirty="0">
              <a:solidFill>
                <a:srgbClr val="0D63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Classic Bold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080" y="7810500"/>
            <a:ext cx="864720" cy="23370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05200" y="2324100"/>
            <a:ext cx="13716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500" b="1" dirty="0">
                <a:latin typeface="Montserrat Light"/>
              </a:rPr>
              <a:t>Pedido de acesso a informação</a:t>
            </a:r>
            <a:r>
              <a:rPr lang="pt-BR" sz="2500" dirty="0">
                <a:latin typeface="Montserrat Light"/>
              </a:rPr>
              <a:t>: </a:t>
            </a:r>
            <a:r>
              <a:rPr lang="pt-BR" sz="2550" dirty="0">
                <a:latin typeface="Montserrat Light"/>
              </a:rPr>
              <a:t>solicitação de acesso a informações produzidas ou mantidas pelos órgãos e entidades públicas, de interesse particular ou coletivo</a:t>
            </a:r>
            <a:r>
              <a:rPr lang="pt-BR" sz="2500" dirty="0" smtClean="0">
                <a:latin typeface="Montserrat Light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500" dirty="0">
              <a:latin typeface="Montserrat Ligh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500" b="1" dirty="0">
                <a:latin typeface="Montserrat Light"/>
              </a:rPr>
              <a:t>Reclamação</a:t>
            </a:r>
            <a:r>
              <a:rPr lang="pt-BR" sz="2500" dirty="0">
                <a:latin typeface="Montserrat Light"/>
              </a:rPr>
              <a:t>: </a:t>
            </a:r>
            <a:r>
              <a:rPr lang="pt-BR" sz="2550" dirty="0">
                <a:latin typeface="Montserrat Light"/>
              </a:rPr>
              <a:t>demonstração de insatisfação relativa à prestação de serviço público</a:t>
            </a:r>
            <a:r>
              <a:rPr lang="pt-BR" sz="2500" dirty="0" smtClean="0">
                <a:latin typeface="Montserrat Light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500" dirty="0">
              <a:latin typeface="Montserrat Ligh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500" b="1" dirty="0">
                <a:latin typeface="Montserrat Light"/>
              </a:rPr>
              <a:t>Denúncia</a:t>
            </a:r>
            <a:r>
              <a:rPr lang="pt-BR" sz="2500" dirty="0">
                <a:latin typeface="Montserrat Light"/>
              </a:rPr>
              <a:t>: </a:t>
            </a:r>
            <a:r>
              <a:rPr lang="pt-BR" sz="2550" dirty="0">
                <a:latin typeface="Montserrat Light"/>
              </a:rPr>
              <a:t>comunicação de prática de ato ilícito cuja solução dependa da atuação de órgão de controle interno ou externo</a:t>
            </a:r>
            <a:r>
              <a:rPr lang="pt-BR" sz="2500" dirty="0" smtClean="0">
                <a:latin typeface="Montserrat Light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500" dirty="0">
              <a:latin typeface="Montserrat Ligh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500" b="1" dirty="0">
                <a:latin typeface="Montserrat Light"/>
              </a:rPr>
              <a:t>Solicitação</a:t>
            </a:r>
            <a:r>
              <a:rPr lang="pt-BR" sz="2500" dirty="0">
                <a:latin typeface="Montserrat Light"/>
              </a:rPr>
              <a:t>: </a:t>
            </a:r>
            <a:r>
              <a:rPr lang="pt-BR" sz="2550" dirty="0">
                <a:latin typeface="Montserrat Light"/>
              </a:rPr>
              <a:t>requerimento de adoção de providência por parte da Administração</a:t>
            </a:r>
            <a:r>
              <a:rPr lang="pt-BR" sz="2500" dirty="0" smtClean="0">
                <a:latin typeface="Montserrat Light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500" dirty="0">
              <a:latin typeface="Montserrat Ligh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500" b="1" dirty="0" smtClean="0">
                <a:latin typeface="Montserrat Light"/>
              </a:rPr>
              <a:t>Sugestão</a:t>
            </a:r>
            <a:r>
              <a:rPr lang="pt-BR" sz="2500" dirty="0">
                <a:latin typeface="Montserrat Light"/>
              </a:rPr>
              <a:t>: </a:t>
            </a:r>
            <a:r>
              <a:rPr lang="pt-BR" sz="2550" dirty="0">
                <a:latin typeface="Montserrat Light"/>
              </a:rPr>
              <a:t>ideia ou proposta de aprimoramento de políticas e serviços prestados pelo Poder Público Estadual</a:t>
            </a:r>
            <a:r>
              <a:rPr lang="pt-BR" sz="2500" dirty="0" smtClean="0">
                <a:latin typeface="Montserrat Light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500" dirty="0">
              <a:latin typeface="Montserrat Ligh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500" b="1" dirty="0">
                <a:latin typeface="Montserrat Light"/>
              </a:rPr>
              <a:t>E</a:t>
            </a:r>
            <a:r>
              <a:rPr lang="pt-BR" sz="2500" b="1" dirty="0" smtClean="0">
                <a:latin typeface="Montserrat Light"/>
              </a:rPr>
              <a:t>logio</a:t>
            </a:r>
            <a:r>
              <a:rPr lang="pt-BR" sz="2500" dirty="0">
                <a:latin typeface="Montserrat Light"/>
              </a:rPr>
              <a:t>: </a:t>
            </a:r>
            <a:r>
              <a:rPr lang="pt-BR" sz="2550" dirty="0">
                <a:latin typeface="Montserrat Light"/>
              </a:rPr>
              <a:t>demonstração de reconhecimento ou satisfação sobre o serviço oferecido ou atendimento recebido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500" dirty="0">
              <a:latin typeface="Montserrat Ligh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500" b="1" dirty="0">
                <a:latin typeface="Montserrat Light"/>
              </a:rPr>
              <a:t>Simplifique</a:t>
            </a:r>
            <a:r>
              <a:rPr lang="pt-BR" sz="2500" dirty="0">
                <a:latin typeface="Montserrat Light"/>
              </a:rPr>
              <a:t>: </a:t>
            </a:r>
            <a:r>
              <a:rPr lang="pt-BR" sz="2550" dirty="0" smtClean="0">
                <a:latin typeface="Montserrat Light"/>
              </a:rPr>
              <a:t>apresentar </a:t>
            </a:r>
            <a:r>
              <a:rPr lang="pt-BR" sz="2550" dirty="0">
                <a:latin typeface="Montserrat Light"/>
              </a:rPr>
              <a:t>solicitação de </a:t>
            </a:r>
            <a:r>
              <a:rPr lang="pt-BR" sz="2550" dirty="0" smtClean="0">
                <a:latin typeface="Montserrat Light"/>
              </a:rPr>
              <a:t>simplificação a respeito da </a:t>
            </a:r>
            <a:r>
              <a:rPr lang="pt-BR" sz="2550" dirty="0">
                <a:latin typeface="Montserrat Light"/>
              </a:rPr>
              <a:t>prestação de um serviço </a:t>
            </a:r>
            <a:r>
              <a:rPr lang="pt-BR" sz="2550" dirty="0" smtClean="0">
                <a:latin typeface="Montserrat Light"/>
              </a:rPr>
              <a:t>público</a:t>
            </a:r>
            <a:endParaRPr lang="pt-BR" sz="2500" dirty="0"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6498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13" y="1181100"/>
            <a:ext cx="17537973" cy="832069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71600" y="266700"/>
            <a:ext cx="15468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 smtClean="0"/>
              <a:t>Fala.BR </a:t>
            </a:r>
            <a:r>
              <a:rPr lang="pt-BR" sz="2300" b="1" dirty="0"/>
              <a:t>- Plataforma Integrada de Ouvidoria e Acesso à Informação </a:t>
            </a:r>
            <a:r>
              <a:rPr lang="pt-BR" sz="2300" b="1" dirty="0" smtClean="0"/>
              <a:t> -   </a:t>
            </a:r>
            <a:r>
              <a:rPr lang="pt-BR" sz="2300" b="1" dirty="0" smtClean="0">
                <a:solidFill>
                  <a:schemeClr val="accent1"/>
                </a:solidFill>
              </a:rPr>
              <a:t>https</a:t>
            </a:r>
            <a:r>
              <a:rPr lang="pt-BR" sz="2300" b="1" dirty="0">
                <a:solidFill>
                  <a:schemeClr val="accent1"/>
                </a:solidFill>
              </a:rPr>
              <a:t>://</a:t>
            </a:r>
            <a:r>
              <a:rPr lang="pt-BR" sz="2300" b="1" dirty="0" smtClean="0">
                <a:solidFill>
                  <a:schemeClr val="accent1"/>
                </a:solidFill>
              </a:rPr>
              <a:t>falabr.cgu.gov.br</a:t>
            </a:r>
            <a:endParaRPr lang="pt-BR" sz="2300" b="1" dirty="0">
              <a:solidFill>
                <a:schemeClr val="accent1"/>
              </a:solidFill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2057400" y="11049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>
            <a:off x="6934200" y="16383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Esquerda 6"/>
          <p:cNvSpPr/>
          <p:nvPr/>
        </p:nvSpPr>
        <p:spPr>
          <a:xfrm>
            <a:off x="2667000" y="3543300"/>
            <a:ext cx="762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6362189"/>
            <a:ext cx="3458058" cy="3658111"/>
          </a:xfrm>
          <a:prstGeom prst="rect">
            <a:avLst/>
          </a:prstGeom>
        </p:spPr>
      </p:pic>
      <p:cxnSp>
        <p:nvCxnSpPr>
          <p:cNvPr id="11" name="Conector Angulado 10"/>
          <p:cNvCxnSpPr/>
          <p:nvPr/>
        </p:nvCxnSpPr>
        <p:spPr>
          <a:xfrm>
            <a:off x="1524000" y="5578852"/>
            <a:ext cx="3124200" cy="268884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1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"/>
          <p:cNvSpPr txBox="1"/>
          <p:nvPr/>
        </p:nvSpPr>
        <p:spPr>
          <a:xfrm>
            <a:off x="5543619" y="306161"/>
            <a:ext cx="12191387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3015"/>
              </a:lnSpc>
              <a:spcBef>
                <a:spcPct val="0"/>
              </a:spcBef>
            </a:pPr>
            <a:r>
              <a:rPr lang="en-US" sz="6600" spc="924" dirty="0" smtClean="0">
                <a:solidFill>
                  <a:srgbClr val="0D63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 Bold"/>
              </a:rPr>
              <a:t>E-MS  X  FALA.BR</a:t>
            </a:r>
            <a:endParaRPr lang="en-US" sz="6600" spc="924" dirty="0">
              <a:solidFill>
                <a:srgbClr val="0D63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Classic Bold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62402" y="1943100"/>
            <a:ext cx="1348739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6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200" u="sng" spc="924" dirty="0" smtClean="0">
                <a:solidFill>
                  <a:srgbClr val="0D63AC"/>
                </a:solidFill>
                <a:latin typeface="Montserrat Classic Bold"/>
              </a:rPr>
              <a:t>E-MS</a:t>
            </a:r>
          </a:p>
          <a:p>
            <a:pPr algn="just">
              <a:lnSpc>
                <a:spcPts val="6000"/>
              </a:lnSpc>
              <a:spcBef>
                <a:spcPct val="0"/>
              </a:spcBef>
            </a:pPr>
            <a:r>
              <a:rPr lang="pt-BR" sz="2600" b="1" dirty="0">
                <a:latin typeface="Montserrat Light"/>
              </a:rPr>
              <a:t>Os usuários externos poderão peticionar, realizar </a:t>
            </a:r>
            <a:r>
              <a:rPr lang="pt-BR" sz="2800" b="1" u="sng" dirty="0">
                <a:solidFill>
                  <a:schemeClr val="tx2"/>
                </a:solidFill>
                <a:latin typeface="Montserrat Light"/>
              </a:rPr>
              <a:t>pedido de vista e de cópia </a:t>
            </a:r>
            <a:r>
              <a:rPr lang="pt-BR" sz="2600" b="1" dirty="0">
                <a:latin typeface="Montserrat Light"/>
              </a:rPr>
              <a:t>e assinar </a:t>
            </a:r>
            <a:r>
              <a:rPr lang="pt-BR" sz="2600" b="1" dirty="0" smtClean="0">
                <a:latin typeface="Montserrat Light"/>
              </a:rPr>
              <a:t>documentos</a:t>
            </a:r>
          </a:p>
          <a:p>
            <a:pPr marL="457200" indent="-457200" algn="just">
              <a:lnSpc>
                <a:spcPts val="6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pt-BR" sz="2600" b="1" u="sng" dirty="0" smtClean="0">
                <a:latin typeface="Montserrat Light"/>
              </a:rPr>
              <a:t>Quem solicita? </a:t>
            </a:r>
            <a:r>
              <a:rPr lang="pt-BR" sz="2600" b="1" dirty="0" smtClean="0">
                <a:latin typeface="Montserrat Light"/>
              </a:rPr>
              <a:t>O </a:t>
            </a:r>
            <a:r>
              <a:rPr lang="pt-BR" sz="2600" b="1" dirty="0">
                <a:latin typeface="Montserrat Light"/>
              </a:rPr>
              <a:t>interessado, diretamente ou por meio de seus representantes legais, </a:t>
            </a:r>
            <a:r>
              <a:rPr lang="pt-BR" sz="2600" b="1" dirty="0" smtClean="0">
                <a:latin typeface="Montserrat Light"/>
              </a:rPr>
              <a:t>devendo </a:t>
            </a:r>
            <a:r>
              <a:rPr lang="pt-BR" sz="2600" b="1" dirty="0">
                <a:latin typeface="Montserrat Light"/>
              </a:rPr>
              <a:t>o pedido ser instruído com documento que comprove a qualidade de interessado e preenchimento de Formulário de Solicitação de Vista e Cópia de Processos e </a:t>
            </a:r>
            <a:r>
              <a:rPr lang="pt-BR" sz="2600" b="1" dirty="0" smtClean="0">
                <a:latin typeface="Montserrat Light"/>
              </a:rPr>
              <a:t>Documentos (</a:t>
            </a:r>
            <a:r>
              <a:rPr lang="pt-BR" sz="2400" b="1" dirty="0"/>
              <a:t>Art. 90 </a:t>
            </a:r>
            <a:r>
              <a:rPr lang="pt-BR" sz="2400" b="1" dirty="0" smtClean="0"/>
              <a:t>Resolução </a:t>
            </a:r>
            <a:r>
              <a:rPr lang="pt-BR" sz="2400" b="1" dirty="0"/>
              <a:t>SAD/SEGOV N. </a:t>
            </a:r>
            <a:r>
              <a:rPr lang="pt-BR" sz="2400" b="1" dirty="0" smtClean="0"/>
              <a:t>1/2023)</a:t>
            </a:r>
            <a:endParaRPr lang="pt-BR" sz="2600" b="1" dirty="0" smtClean="0">
              <a:latin typeface="Montserrat Light"/>
            </a:endParaRPr>
          </a:p>
          <a:p>
            <a:pPr marL="457200" indent="-457200" algn="just">
              <a:lnSpc>
                <a:spcPts val="6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pt-BR" sz="2600" b="1" u="sng" dirty="0">
                <a:latin typeface="Montserrat Light"/>
              </a:rPr>
              <a:t>Quem </a:t>
            </a:r>
            <a:r>
              <a:rPr lang="pt-BR" sz="2600" b="1" u="sng" dirty="0" smtClean="0">
                <a:latin typeface="Montserrat Light"/>
              </a:rPr>
              <a:t>autoriza?</a:t>
            </a:r>
            <a:r>
              <a:rPr lang="pt-BR" sz="2600" b="1" dirty="0" smtClean="0">
                <a:latin typeface="Montserrat Light"/>
              </a:rPr>
              <a:t>  Os </a:t>
            </a:r>
            <a:r>
              <a:rPr lang="pt-BR" sz="2600" b="1" dirty="0">
                <a:latin typeface="Montserrat Light"/>
              </a:rPr>
              <a:t>pedidos </a:t>
            </a:r>
            <a:r>
              <a:rPr lang="pt-BR" sz="2600" b="1" dirty="0" smtClean="0">
                <a:latin typeface="Montserrat Light"/>
              </a:rPr>
              <a:t>serão </a:t>
            </a:r>
            <a:r>
              <a:rPr lang="pt-BR" sz="2600" b="1" dirty="0">
                <a:latin typeface="Montserrat Light"/>
              </a:rPr>
              <a:t>analisados pela unidade organizacional responsável pelo andamento atual do </a:t>
            </a:r>
            <a:r>
              <a:rPr lang="pt-BR" sz="2600" b="1" dirty="0" smtClean="0">
                <a:latin typeface="Montserrat Light"/>
              </a:rPr>
              <a:t>processo</a:t>
            </a:r>
            <a:r>
              <a:rPr lang="pt-BR" sz="2600" b="1" dirty="0">
                <a:latin typeface="Montserrat Light"/>
              </a:rPr>
              <a:t> </a:t>
            </a:r>
            <a:r>
              <a:rPr lang="pt-BR" sz="2400" b="1" dirty="0"/>
              <a:t>(Art. </a:t>
            </a:r>
            <a:r>
              <a:rPr lang="pt-BR" sz="2400" b="1" dirty="0" smtClean="0"/>
              <a:t>91 </a:t>
            </a:r>
            <a:r>
              <a:rPr lang="pt-BR" sz="2400" b="1" dirty="0" err="1" smtClean="0"/>
              <a:t>Resol</a:t>
            </a:r>
            <a:r>
              <a:rPr lang="pt-BR" sz="2400" b="1" dirty="0" smtClean="0"/>
              <a:t>. </a:t>
            </a:r>
            <a:r>
              <a:rPr lang="pt-BR" sz="2400" b="1" dirty="0"/>
              <a:t>SAD/SEGOV N. 1/2023)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57900"/>
            <a:ext cx="14097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"/>
          <p:cNvSpPr txBox="1"/>
          <p:nvPr/>
        </p:nvSpPr>
        <p:spPr>
          <a:xfrm>
            <a:off x="5543619" y="306161"/>
            <a:ext cx="12191387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3015"/>
              </a:lnSpc>
              <a:spcBef>
                <a:spcPct val="0"/>
              </a:spcBef>
            </a:pPr>
            <a:r>
              <a:rPr lang="en-US" sz="6600" spc="924" dirty="0" smtClean="0">
                <a:solidFill>
                  <a:srgbClr val="0D63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 Bold"/>
              </a:rPr>
              <a:t>E-MS  X  FALA.BR</a:t>
            </a:r>
            <a:endParaRPr lang="en-US" sz="6600" spc="924" dirty="0">
              <a:solidFill>
                <a:srgbClr val="0D63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Classic Bold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62402" y="1943100"/>
            <a:ext cx="13487398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6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200" u="sng" spc="924" dirty="0" smtClean="0">
                <a:solidFill>
                  <a:srgbClr val="0D63AC"/>
                </a:solidFill>
                <a:latin typeface="Montserrat Classic Bold"/>
              </a:rPr>
              <a:t>E-MS</a:t>
            </a:r>
          </a:p>
          <a:p>
            <a:pPr marL="457200" indent="-457200" algn="just">
              <a:lnSpc>
                <a:spcPts val="6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sz="2900" b="1" dirty="0" smtClean="0"/>
              <a:t>Pedidos </a:t>
            </a:r>
            <a:r>
              <a:rPr lang="pt-BR" sz="2900" b="1" dirty="0"/>
              <a:t>de </a:t>
            </a:r>
            <a:r>
              <a:rPr lang="pt-BR" sz="2900" b="1" dirty="0" smtClean="0"/>
              <a:t>Acesso à Informação (LAI) – </a:t>
            </a:r>
            <a:r>
              <a:rPr lang="pt-BR" sz="2900" b="1" dirty="0"/>
              <a:t>Resolução Conjunta SAD/SEGOV N. </a:t>
            </a:r>
            <a:r>
              <a:rPr lang="pt-BR" sz="2900" b="1" dirty="0" smtClean="0"/>
              <a:t>1/2023</a:t>
            </a:r>
          </a:p>
          <a:p>
            <a:pPr marL="457200" indent="-457200" algn="just">
              <a:lnSpc>
                <a:spcPts val="6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pt-BR" sz="2800" dirty="0"/>
              <a:t>Art. 57. </a:t>
            </a:r>
            <a:r>
              <a:rPr lang="pt-BR" sz="3200" dirty="0"/>
              <a:t>O enquadramento de processo administrativo e/ou documento no âmbito do </a:t>
            </a:r>
            <a:r>
              <a:rPr lang="pt-BR" sz="3200" dirty="0" err="1"/>
              <a:t>e-MS</a:t>
            </a:r>
            <a:r>
              <a:rPr lang="pt-BR" sz="3200" dirty="0"/>
              <a:t> como de acesso restrito, </a:t>
            </a:r>
            <a:r>
              <a:rPr lang="pt-BR" sz="3200" b="1" dirty="0"/>
              <a:t>não impede o pedido de informações sobre seu conteúdo</a:t>
            </a:r>
            <a:r>
              <a:rPr lang="pt-BR" sz="3200" dirty="0"/>
              <a:t>, tampouco o pedido de vista, </a:t>
            </a:r>
            <a:r>
              <a:rPr lang="pt-BR" sz="3200" b="1" dirty="0"/>
              <a:t>nem pode ser utilizado como justificativa para a negativa de acesso, devendo a solicitação ser apreciada e decidida</a:t>
            </a:r>
            <a:r>
              <a:rPr lang="pt-BR" sz="3200" dirty="0"/>
              <a:t>, </a:t>
            </a:r>
            <a:r>
              <a:rPr lang="pt-BR" sz="3200" b="1" dirty="0"/>
              <a:t>nos termos da Lei n. 4.416</a:t>
            </a:r>
            <a:r>
              <a:rPr lang="pt-BR" sz="3200" dirty="0"/>
              <a:t>, de 16 de outubro de 2013, do </a:t>
            </a:r>
            <a:r>
              <a:rPr lang="pt-BR" sz="3200" b="1" dirty="0"/>
              <a:t>Decreto n. 14.471</a:t>
            </a:r>
            <a:r>
              <a:rPr lang="pt-BR" sz="3200" dirty="0"/>
              <a:t>, de 12 de maio de 2016, e da </a:t>
            </a:r>
            <a:r>
              <a:rPr lang="pt-BR" sz="3200" b="1" dirty="0"/>
              <a:t>Lei Federal n.12.527</a:t>
            </a:r>
            <a:r>
              <a:rPr lang="pt-BR" sz="3200" dirty="0"/>
              <a:t>, de 18 de novembro de </a:t>
            </a:r>
            <a:r>
              <a:rPr lang="pt-BR" sz="3200" dirty="0" smtClean="0"/>
              <a:t>2011 </a:t>
            </a:r>
            <a:endParaRPr lang="pt-BR" sz="3200" b="1" u="sng" dirty="0" smtClean="0">
              <a:latin typeface="Montserrat Light"/>
            </a:endParaRPr>
          </a:p>
          <a:p>
            <a:pPr algn="just">
              <a:lnSpc>
                <a:spcPts val="6000"/>
              </a:lnSpc>
              <a:spcBef>
                <a:spcPct val="0"/>
              </a:spcBef>
            </a:pPr>
            <a:endParaRPr lang="pt-BR" sz="2600" b="1" u="sng" dirty="0">
              <a:latin typeface="Montserrat Ligh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57900"/>
            <a:ext cx="14097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"/>
          <p:cNvSpPr txBox="1"/>
          <p:nvPr/>
        </p:nvSpPr>
        <p:spPr>
          <a:xfrm>
            <a:off x="5543619" y="190500"/>
            <a:ext cx="12191387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3015"/>
              </a:lnSpc>
              <a:spcBef>
                <a:spcPct val="0"/>
              </a:spcBef>
            </a:pPr>
            <a:r>
              <a:rPr lang="en-US" sz="6600" spc="924" dirty="0" smtClean="0">
                <a:solidFill>
                  <a:srgbClr val="0D63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 Bold"/>
              </a:rPr>
              <a:t>E-MS  X  FALA.BR</a:t>
            </a:r>
            <a:endParaRPr lang="en-US" sz="6600" spc="924" dirty="0">
              <a:solidFill>
                <a:srgbClr val="0D63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Classic Bold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657600" y="1790700"/>
            <a:ext cx="139250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6000"/>
              </a:lnSpc>
              <a:spcBef>
                <a:spcPct val="0"/>
              </a:spcBef>
            </a:pPr>
            <a:r>
              <a:rPr lang="en-US" sz="3300" u="sng" spc="924" dirty="0" smtClean="0">
                <a:solidFill>
                  <a:srgbClr val="0D63AC"/>
                </a:solidFill>
                <a:latin typeface="Montserrat Classic Bold"/>
              </a:rPr>
              <a:t>FALA.BR</a:t>
            </a:r>
            <a:endParaRPr lang="en-US" sz="3300" u="sng" spc="924" dirty="0">
              <a:solidFill>
                <a:srgbClr val="0D63AC"/>
              </a:solidFill>
              <a:latin typeface="Montserrat Classic Bold"/>
            </a:endParaRPr>
          </a:p>
          <a:p>
            <a:pPr algn="just">
              <a:lnSpc>
                <a:spcPts val="6000"/>
              </a:lnSpc>
              <a:spcBef>
                <a:spcPct val="0"/>
              </a:spcBef>
            </a:pPr>
            <a:r>
              <a:rPr lang="pt-BR" sz="2900" b="1" dirty="0" smtClean="0">
                <a:latin typeface="Montserrat Light"/>
              </a:rPr>
              <a:t>Os cidadãos realizam </a:t>
            </a:r>
            <a:r>
              <a:rPr lang="pt-BR" sz="2900" b="1" u="sng" dirty="0" smtClean="0">
                <a:latin typeface="Montserrat Light"/>
              </a:rPr>
              <a:t>pedidos </a:t>
            </a:r>
            <a:r>
              <a:rPr lang="pt-BR" sz="2900" b="1" u="sng" dirty="0">
                <a:latin typeface="Montserrat Light"/>
              </a:rPr>
              <a:t>de acesso à </a:t>
            </a:r>
            <a:r>
              <a:rPr lang="pt-BR" sz="2900" b="1" u="sng" dirty="0" smtClean="0">
                <a:latin typeface="Montserrat Light"/>
              </a:rPr>
              <a:t>informação (LAI) </a:t>
            </a:r>
            <a:r>
              <a:rPr lang="pt-BR" sz="2900" b="1" dirty="0" smtClean="0">
                <a:latin typeface="Montserrat Light"/>
              </a:rPr>
              <a:t>e </a:t>
            </a:r>
            <a:r>
              <a:rPr lang="pt-BR" sz="2900" b="1" dirty="0">
                <a:latin typeface="Montserrat Light"/>
              </a:rPr>
              <a:t>manifestações de ouvidoria </a:t>
            </a:r>
            <a:r>
              <a:rPr lang="pt-BR" sz="2900" b="1" dirty="0" smtClean="0">
                <a:latin typeface="Montserrat Light"/>
              </a:rPr>
              <a:t>(reclamações, denúncias, solicitações, elogios, sugestões)</a:t>
            </a:r>
          </a:p>
          <a:p>
            <a:pPr marL="457200" indent="-457200" algn="just">
              <a:lnSpc>
                <a:spcPts val="6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pt-BR" sz="2600" b="1" u="sng" dirty="0" smtClean="0">
                <a:solidFill>
                  <a:schemeClr val="tx2"/>
                </a:solidFill>
                <a:latin typeface="Montserrat Light"/>
              </a:rPr>
              <a:t>Quem solicita?</a:t>
            </a:r>
            <a:r>
              <a:rPr lang="pt-BR" sz="2600" b="1" dirty="0" smtClean="0">
                <a:solidFill>
                  <a:schemeClr val="tx2"/>
                </a:solidFill>
                <a:latin typeface="Montserrat Light"/>
              </a:rPr>
              <a:t> </a:t>
            </a:r>
            <a:r>
              <a:rPr lang="pt-BR" sz="2600" b="1" dirty="0" smtClean="0">
                <a:latin typeface="Montserrat Light"/>
              </a:rPr>
              <a:t>Cidadãos, pesquisadores, jornalistas, estudantes, sociedade.....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57900"/>
            <a:ext cx="1409700" cy="3810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657600" y="5067300"/>
            <a:ext cx="14325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6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pt-BR" sz="2600" b="1" u="sng" dirty="0">
                <a:solidFill>
                  <a:schemeClr val="tx2"/>
                </a:solidFill>
                <a:latin typeface="Montserrat Light"/>
              </a:rPr>
              <a:t>Quem registra?</a:t>
            </a:r>
            <a:r>
              <a:rPr lang="pt-BR" sz="2600" b="1" dirty="0">
                <a:solidFill>
                  <a:schemeClr val="tx2"/>
                </a:solidFill>
                <a:latin typeface="Montserrat Light"/>
              </a:rPr>
              <a:t>  </a:t>
            </a:r>
            <a:r>
              <a:rPr lang="pt-BR" sz="2600" b="1" dirty="0">
                <a:latin typeface="Montserrat Light"/>
              </a:rPr>
              <a:t>As manifestações podem ser registradas </a:t>
            </a:r>
            <a:r>
              <a:rPr lang="pt-BR" sz="2600" b="1" u="sng" dirty="0">
                <a:latin typeface="Montserrat Light"/>
              </a:rPr>
              <a:t>diretamente na plataforma </a:t>
            </a:r>
            <a:r>
              <a:rPr lang="pt-BR" sz="2600" b="1" u="sng" dirty="0" err="1">
                <a:latin typeface="Montserrat Light"/>
              </a:rPr>
              <a:t>Fala.Br</a:t>
            </a:r>
            <a:r>
              <a:rPr lang="pt-BR" sz="2600" b="1" dirty="0">
                <a:latin typeface="Montserrat Light"/>
              </a:rPr>
              <a:t> ou pelos responsáveis das Unidades Setoriais e Seccionais de Controle Interno – </a:t>
            </a:r>
            <a:r>
              <a:rPr lang="pt-BR" sz="2600" b="1" dirty="0" err="1">
                <a:latin typeface="Montserrat Light"/>
              </a:rPr>
              <a:t>USCIs</a:t>
            </a:r>
            <a:r>
              <a:rPr lang="pt-BR" sz="2600" b="1" dirty="0">
                <a:latin typeface="Montserrat Light"/>
              </a:rPr>
              <a:t> (servidores que exercem a função “Ouvidoria”)</a:t>
            </a:r>
          </a:p>
          <a:p>
            <a:pPr marL="457200" indent="-457200">
              <a:lnSpc>
                <a:spcPts val="6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pt-BR" sz="2600" b="1" u="sng" dirty="0">
                <a:solidFill>
                  <a:schemeClr val="tx2"/>
                </a:solidFill>
                <a:latin typeface="Montserrat Light"/>
              </a:rPr>
              <a:t>Procedimentos específicos:</a:t>
            </a:r>
            <a:r>
              <a:rPr lang="pt-BR" sz="2600" b="1" dirty="0">
                <a:latin typeface="Montserrat Light"/>
              </a:rPr>
              <a:t> 1. prazos: 20 dias, prorrogáveis por mais 10 dias; 2. possibilidade de </a:t>
            </a:r>
            <a:r>
              <a:rPr lang="pt-BR" sz="2600" b="1" dirty="0" smtClean="0">
                <a:latin typeface="Montserrat Light"/>
              </a:rPr>
              <a:t>registrar </a:t>
            </a:r>
            <a:r>
              <a:rPr lang="pt-BR" sz="2600" b="1" dirty="0">
                <a:latin typeface="Montserrat Light"/>
              </a:rPr>
              <a:t>recursos ao dirigente máximo do órgão/entidade e ao Ouvidor-Geral do Estado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88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1042</Words>
  <Application>Microsoft Office PowerPoint</Application>
  <PresentationFormat>Personalizar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Wingdings</vt:lpstr>
      <vt:lpstr>Montserrat Classic Bold</vt:lpstr>
      <vt:lpstr>Calibri</vt:lpstr>
      <vt:lpstr>Montserrat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Sobre</dc:title>
  <dc:creator>Alvaro Carneiro de Oliveira Neto</dc:creator>
  <cp:lastModifiedBy>Alvaro Carneiro de Oliveira Neto</cp:lastModifiedBy>
  <cp:revision>142</cp:revision>
  <cp:lastPrinted>2023-12-20T15:20:14Z</cp:lastPrinted>
  <dcterms:created xsi:type="dcterms:W3CDTF">2006-08-16T00:00:00Z</dcterms:created>
  <dcterms:modified xsi:type="dcterms:W3CDTF">2023-12-20T15:20:22Z</dcterms:modified>
  <dc:identifier>DAFco7RlX5I</dc:identifier>
</cp:coreProperties>
</file>