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12192125"/>
  <p:notesSz cx="6858000" cy="9144000"/>
  <p:embeddedFontLst>
    <p:embeddedFont>
      <p:font typeface="PT Sans Narrow"/>
      <p:regular r:id="rId26"/>
      <p:bold r:id="rId27"/>
    </p:embeddedFont>
    <p:embeddedFont>
      <p:font typeface="Poppins"/>
      <p:regular r:id="rId28"/>
      <p:bold r:id="rId29"/>
      <p:italic r:id="rId30"/>
      <p:boldItalic r:id="rId31"/>
    </p:embeddedFont>
    <p:embeddedFont>
      <p:font typeface="Barlow Condensed"/>
      <p:regular r:id="rId32"/>
      <p:bold r:id="rId33"/>
      <p:italic r:id="rId34"/>
      <p:boldItalic r:id="rId35"/>
    </p:embeddedFont>
    <p:embeddedFont>
      <p:font typeface="Homemade Apple"/>
      <p:regular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TSansNarrow-regular.fntdata"/><Relationship Id="rId25" Type="http://schemas.openxmlformats.org/officeDocument/2006/relationships/slide" Target="slides/slide20.xml"/><Relationship Id="rId28" Type="http://schemas.openxmlformats.org/officeDocument/2006/relationships/font" Target="fonts/Poppins-regular.fntdata"/><Relationship Id="rId27" Type="http://schemas.openxmlformats.org/officeDocument/2006/relationships/font" Target="fonts/PTSansNarrow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Poppins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Poppins-boldItalic.fntdata"/><Relationship Id="rId30" Type="http://schemas.openxmlformats.org/officeDocument/2006/relationships/font" Target="fonts/Poppins-italic.fntdata"/><Relationship Id="rId11" Type="http://schemas.openxmlformats.org/officeDocument/2006/relationships/slide" Target="slides/slide6.xml"/><Relationship Id="rId33" Type="http://schemas.openxmlformats.org/officeDocument/2006/relationships/font" Target="fonts/BarlowCondensed-bold.fntdata"/><Relationship Id="rId10" Type="http://schemas.openxmlformats.org/officeDocument/2006/relationships/slide" Target="slides/slide5.xml"/><Relationship Id="rId32" Type="http://schemas.openxmlformats.org/officeDocument/2006/relationships/font" Target="fonts/BarlowCondensed-regular.fntdata"/><Relationship Id="rId13" Type="http://schemas.openxmlformats.org/officeDocument/2006/relationships/slide" Target="slides/slide8.xml"/><Relationship Id="rId35" Type="http://schemas.openxmlformats.org/officeDocument/2006/relationships/font" Target="fonts/BarlowCondensed-boldItalic.fntdata"/><Relationship Id="rId12" Type="http://schemas.openxmlformats.org/officeDocument/2006/relationships/slide" Target="slides/slide7.xml"/><Relationship Id="rId34" Type="http://schemas.openxmlformats.org/officeDocument/2006/relationships/font" Target="fonts/BarlowCondensed-italic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font" Target="fonts/HomemadeApple-regular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a8e56621f0_0_15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2a8e56621f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ed8afd0e42_0_1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ed8afd0e4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ed8afd0e42_0_24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1ed8afd0e42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ed8afd0e42_0_37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1ed8afd0e42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ed8afd0e42_0_44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1ed8afd0e42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1ed8e7da08d_0_1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1ed8e7da08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1ed8afd0e42_0_14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1ed8afd0e42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1ed8e7da08d_0_32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1ed8e7da08d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1ed8e7da08d_0_50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1ed8e7da08d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65a5c374d8_0_517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65a5c374d8_0_5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a8e56621f0_0_44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a8e56621f0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1ed8afd0e42_0_56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1ed8afd0e42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5a5c374d8_0_183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65a5c374d8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a8e56621f0_0_62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a8e56621f0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a8e56621f0_0_55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a8e56621f0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a8e56621f0_0_78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a8e56621f0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65a5c374d8_0_161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65a5c374d8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a8e56621f0_0_96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2a8e56621f0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65a5c374d8_0_428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65a5c374d8_0_4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4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8.png"/><Relationship Id="rId12" Type="http://schemas.openxmlformats.org/officeDocument/2006/relationships/image" Target="../media/image1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2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5967050" y="964725"/>
            <a:ext cx="6225300" cy="589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80524" y="2533550"/>
            <a:ext cx="5562300" cy="2736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80524" y="5150800"/>
            <a:ext cx="6838800" cy="105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11911650" y="4233650"/>
            <a:ext cx="290400" cy="26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0" y="0"/>
            <a:ext cx="290400" cy="26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9" name="Google Shape;79;p11"/>
          <p:cNvSpPr/>
          <p:nvPr/>
        </p:nvSpPr>
        <p:spPr>
          <a:xfrm>
            <a:off x="0" y="0"/>
            <a:ext cx="290400" cy="262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1"/>
          <p:cNvSpPr txBox="1"/>
          <p:nvPr>
            <p:ph type="title"/>
          </p:nvPr>
        </p:nvSpPr>
        <p:spPr>
          <a:xfrm>
            <a:off x="489425" y="3306775"/>
            <a:ext cx="7964100" cy="19563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 or process">
  <p:cSld name="BLANK_4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10813718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5" name="Google Shape;85;p13"/>
          <p:cNvSpPr txBox="1"/>
          <p:nvPr>
            <p:ph type="title"/>
          </p:nvPr>
        </p:nvSpPr>
        <p:spPr>
          <a:xfrm>
            <a:off x="415600" y="1545325"/>
            <a:ext cx="2699100" cy="4467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3480650" y="2205461"/>
            <a:ext cx="1999800" cy="411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 algn="r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419100" lvl="1" marL="914400" rtl="0" algn="r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 algn="r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 algn="r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 algn="r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 algn="r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 algn="r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 algn="r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 algn="r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2" type="subTitle"/>
          </p:nvPr>
        </p:nvSpPr>
        <p:spPr>
          <a:xfrm>
            <a:off x="3480650" y="1280275"/>
            <a:ext cx="1999800" cy="797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b="1" sz="3200"/>
            </a:lvl1pPr>
            <a:lvl2pPr lvl="1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2pPr>
            <a:lvl3pPr lvl="2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3pPr>
            <a:lvl4pPr lvl="3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4pPr>
            <a:lvl5pPr lvl="4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5pPr>
            <a:lvl6pPr lvl="5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6pPr>
            <a:lvl7pPr lvl="6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7pPr>
            <a:lvl8pPr lvl="7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8pPr>
            <a:lvl9pPr lvl="8" rtl="0" algn="r">
              <a:spcBef>
                <a:spcPts val="2100"/>
              </a:spcBef>
              <a:spcAft>
                <a:spcPts val="2100"/>
              </a:spcAft>
              <a:buNone/>
              <a:defRPr b="1" sz="3200"/>
            </a:lvl9pPr>
          </a:lstStyle>
          <a:p/>
        </p:txBody>
      </p:sp>
      <p:sp>
        <p:nvSpPr>
          <p:cNvPr id="88" name="Google Shape;88;p13"/>
          <p:cNvSpPr txBox="1"/>
          <p:nvPr>
            <p:ph idx="3" type="body"/>
          </p:nvPr>
        </p:nvSpPr>
        <p:spPr>
          <a:xfrm>
            <a:off x="5608009" y="2205461"/>
            <a:ext cx="1999800" cy="411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 algn="r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419100" lvl="1" marL="914400" rtl="0" algn="r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 algn="r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 algn="r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 algn="r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 algn="r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 algn="r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 algn="r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 algn="r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4" type="subTitle"/>
          </p:nvPr>
        </p:nvSpPr>
        <p:spPr>
          <a:xfrm>
            <a:off x="5608009" y="1280275"/>
            <a:ext cx="1999800" cy="797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b="1" sz="3200"/>
            </a:lvl1pPr>
            <a:lvl2pPr lvl="1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2pPr>
            <a:lvl3pPr lvl="2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3pPr>
            <a:lvl4pPr lvl="3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4pPr>
            <a:lvl5pPr lvl="4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5pPr>
            <a:lvl6pPr lvl="5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6pPr>
            <a:lvl7pPr lvl="6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7pPr>
            <a:lvl8pPr lvl="7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8pPr>
            <a:lvl9pPr lvl="8" rtl="0" algn="r">
              <a:spcBef>
                <a:spcPts val="2100"/>
              </a:spcBef>
              <a:spcAft>
                <a:spcPts val="2100"/>
              </a:spcAft>
              <a:buNone/>
              <a:defRPr b="1" sz="3200"/>
            </a:lvl9pPr>
          </a:lstStyle>
          <a:p/>
        </p:txBody>
      </p:sp>
      <p:sp>
        <p:nvSpPr>
          <p:cNvPr id="90" name="Google Shape;90;p13"/>
          <p:cNvSpPr txBox="1"/>
          <p:nvPr>
            <p:ph idx="5" type="body"/>
          </p:nvPr>
        </p:nvSpPr>
        <p:spPr>
          <a:xfrm>
            <a:off x="7735368" y="2205461"/>
            <a:ext cx="1999800" cy="411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 algn="r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419100" lvl="1" marL="914400" rtl="0" algn="r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 algn="r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 algn="r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 algn="r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 algn="r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 algn="r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 algn="r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 algn="r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91" name="Google Shape;91;p13"/>
          <p:cNvSpPr txBox="1"/>
          <p:nvPr>
            <p:ph idx="6" type="subTitle"/>
          </p:nvPr>
        </p:nvSpPr>
        <p:spPr>
          <a:xfrm>
            <a:off x="7735368" y="1280275"/>
            <a:ext cx="1999800" cy="797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b="1" sz="3200"/>
            </a:lvl1pPr>
            <a:lvl2pPr lvl="1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2pPr>
            <a:lvl3pPr lvl="2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3pPr>
            <a:lvl4pPr lvl="3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4pPr>
            <a:lvl5pPr lvl="4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5pPr>
            <a:lvl6pPr lvl="5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6pPr>
            <a:lvl7pPr lvl="6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7pPr>
            <a:lvl8pPr lvl="7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8pPr>
            <a:lvl9pPr lvl="8" rtl="0" algn="r">
              <a:spcBef>
                <a:spcPts val="2100"/>
              </a:spcBef>
              <a:spcAft>
                <a:spcPts val="2100"/>
              </a:spcAft>
              <a:buNone/>
              <a:defRPr b="1" sz="3200"/>
            </a:lvl9pPr>
          </a:lstStyle>
          <a:p/>
        </p:txBody>
      </p:sp>
      <p:sp>
        <p:nvSpPr>
          <p:cNvPr id="92" name="Google Shape;92;p13"/>
          <p:cNvSpPr txBox="1"/>
          <p:nvPr>
            <p:ph idx="7" type="body"/>
          </p:nvPr>
        </p:nvSpPr>
        <p:spPr>
          <a:xfrm>
            <a:off x="9862727" y="2205461"/>
            <a:ext cx="1999800" cy="411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 algn="r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419100" lvl="1" marL="914400" rtl="0" algn="r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 algn="r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 algn="r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 algn="r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 algn="r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 algn="r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 algn="r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 algn="r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93" name="Google Shape;93;p13"/>
          <p:cNvSpPr txBox="1"/>
          <p:nvPr>
            <p:ph idx="8" type="subTitle"/>
          </p:nvPr>
        </p:nvSpPr>
        <p:spPr>
          <a:xfrm>
            <a:off x="9862727" y="1280275"/>
            <a:ext cx="1999800" cy="797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b="1" sz="3200"/>
            </a:lvl1pPr>
            <a:lvl2pPr lvl="1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2pPr>
            <a:lvl3pPr lvl="2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3pPr>
            <a:lvl4pPr lvl="3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4pPr>
            <a:lvl5pPr lvl="4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5pPr>
            <a:lvl6pPr lvl="5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6pPr>
            <a:lvl7pPr lvl="6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7pPr>
            <a:lvl8pPr lvl="7" rtl="0" algn="r">
              <a:spcBef>
                <a:spcPts val="2100"/>
              </a:spcBef>
              <a:spcAft>
                <a:spcPts val="0"/>
              </a:spcAft>
              <a:buNone/>
              <a:defRPr b="1" sz="3200"/>
            </a:lvl8pPr>
            <a:lvl9pPr lvl="8" rtl="0" algn="r">
              <a:spcBef>
                <a:spcPts val="2100"/>
              </a:spcBef>
              <a:spcAft>
                <a:spcPts val="2100"/>
              </a:spcAft>
              <a:buNone/>
              <a:defRPr b="1" sz="3200"/>
            </a:lvl9pPr>
          </a:lstStyle>
          <a:p/>
        </p:txBody>
      </p:sp>
      <p:sp>
        <p:nvSpPr>
          <p:cNvPr id="94" name="Google Shape;94;p13"/>
          <p:cNvSpPr/>
          <p:nvPr/>
        </p:nvSpPr>
        <p:spPr>
          <a:xfrm>
            <a:off x="4010750" y="-31825"/>
            <a:ext cx="8181300" cy="340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/>
          <p:nvPr/>
        </p:nvSpPr>
        <p:spPr>
          <a:xfrm>
            <a:off x="0" y="5061125"/>
            <a:ext cx="10813800" cy="1797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0" y="1105925"/>
            <a:ext cx="290400" cy="575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3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Title">
  <p:cSld name="BLANK_3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/>
          <p:nvPr/>
        </p:nvSpPr>
        <p:spPr>
          <a:xfrm>
            <a:off x="5967050" y="-75"/>
            <a:ext cx="62253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11911650" y="4233650"/>
            <a:ext cx="290400" cy="26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0" y="0"/>
            <a:ext cx="290400" cy="26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3" name="Google Shape;103;p14"/>
          <p:cNvSpPr txBox="1"/>
          <p:nvPr>
            <p:ph type="title"/>
          </p:nvPr>
        </p:nvSpPr>
        <p:spPr>
          <a:xfrm>
            <a:off x="2830475" y="1123500"/>
            <a:ext cx="7322700" cy="4736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150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2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2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2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2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2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2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2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28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ubtitle">
  <p:cSld name="BLANK_2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3042950" y="4255125"/>
            <a:ext cx="9135000" cy="26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5"/>
          <p:cNvSpPr/>
          <p:nvPr/>
        </p:nvSpPr>
        <p:spPr>
          <a:xfrm flipH="1">
            <a:off x="11901725" y="4255125"/>
            <a:ext cx="290400" cy="26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5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8" name="Google Shape;108;p15"/>
          <p:cNvSpPr txBox="1"/>
          <p:nvPr>
            <p:ph type="title"/>
          </p:nvPr>
        </p:nvSpPr>
        <p:spPr>
          <a:xfrm>
            <a:off x="390629" y="515233"/>
            <a:ext cx="5393700" cy="19764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109" name="Google Shape;109;p15"/>
          <p:cNvSpPr txBox="1"/>
          <p:nvPr>
            <p:ph idx="1" type="subTitle"/>
          </p:nvPr>
        </p:nvSpPr>
        <p:spPr>
          <a:xfrm>
            <a:off x="390629" y="2608433"/>
            <a:ext cx="5393700" cy="164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10" name="Google Shape;110;p15"/>
          <p:cNvSpPr/>
          <p:nvPr/>
        </p:nvSpPr>
        <p:spPr>
          <a:xfrm>
            <a:off x="0" y="0"/>
            <a:ext cx="290400" cy="262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5"/>
          <p:cNvSpPr/>
          <p:nvPr/>
        </p:nvSpPr>
        <p:spPr>
          <a:xfrm>
            <a:off x="4010750" y="-31825"/>
            <a:ext cx="8181300" cy="340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redits">
  <p:cSld name="BLANK_1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1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4" name="Google Shape;114;p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15" name="Google Shape;115;p16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6" name="Google Shape;116;p16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-GB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-GB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-GB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-GB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-GB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-GB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-GB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17" name="Google Shape;117;p16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118" name="Google Shape;118;p16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Google Shape;119;p16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0" name="Google Shape;120;p16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1" name="Google Shape;121;p16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2" name="Google Shape;122;p16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5967050" y="964725"/>
            <a:ext cx="6225300" cy="589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"/>
          <p:cNvSpPr/>
          <p:nvPr/>
        </p:nvSpPr>
        <p:spPr>
          <a:xfrm>
            <a:off x="11911650" y="4233650"/>
            <a:ext cx="290400" cy="26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0" y="0"/>
            <a:ext cx="290400" cy="26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3"/>
          <p:cNvSpPr txBox="1"/>
          <p:nvPr>
            <p:ph type="title"/>
          </p:nvPr>
        </p:nvSpPr>
        <p:spPr>
          <a:xfrm>
            <a:off x="3266100" y="1646275"/>
            <a:ext cx="5427000" cy="4455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9600"/>
            </a:lvl1pPr>
            <a:lvl2pPr lvl="1">
              <a:spcBef>
                <a:spcPts val="0"/>
              </a:spcBef>
              <a:spcAft>
                <a:spcPts val="0"/>
              </a:spcAft>
              <a:buSzPts val="9600"/>
              <a:buNone/>
              <a:defRPr b="1" sz="9600"/>
            </a:lvl2pPr>
            <a:lvl3pPr lvl="2">
              <a:spcBef>
                <a:spcPts val="0"/>
              </a:spcBef>
              <a:spcAft>
                <a:spcPts val="0"/>
              </a:spcAft>
              <a:buSzPts val="9600"/>
              <a:buNone/>
              <a:defRPr b="1" sz="9600"/>
            </a:lvl3pPr>
            <a:lvl4pPr lvl="3">
              <a:spcBef>
                <a:spcPts val="0"/>
              </a:spcBef>
              <a:spcAft>
                <a:spcPts val="0"/>
              </a:spcAft>
              <a:buSzPts val="9600"/>
              <a:buNone/>
              <a:defRPr b="1" sz="9600"/>
            </a:lvl4pPr>
            <a:lvl5pPr lvl="4">
              <a:spcBef>
                <a:spcPts val="0"/>
              </a:spcBef>
              <a:spcAft>
                <a:spcPts val="0"/>
              </a:spcAft>
              <a:buSzPts val="9600"/>
              <a:buNone/>
              <a:defRPr b="1" sz="9600"/>
            </a:lvl5pPr>
            <a:lvl6pPr lvl="5">
              <a:spcBef>
                <a:spcPts val="0"/>
              </a:spcBef>
              <a:spcAft>
                <a:spcPts val="0"/>
              </a:spcAft>
              <a:buSzPts val="9600"/>
              <a:buNone/>
              <a:defRPr b="1" sz="9600"/>
            </a:lvl6pPr>
            <a:lvl7pPr lvl="6">
              <a:spcBef>
                <a:spcPts val="0"/>
              </a:spcBef>
              <a:spcAft>
                <a:spcPts val="0"/>
              </a:spcAft>
              <a:buSzPts val="9600"/>
              <a:buNone/>
              <a:defRPr b="1" sz="9600"/>
            </a:lvl7pPr>
            <a:lvl8pPr lvl="7">
              <a:spcBef>
                <a:spcPts val="0"/>
              </a:spcBef>
              <a:spcAft>
                <a:spcPts val="0"/>
              </a:spcAft>
              <a:buSzPts val="9600"/>
              <a:buNone/>
              <a:defRPr b="1" sz="9600"/>
            </a:lvl8pPr>
            <a:lvl9pPr lvl="8">
              <a:spcBef>
                <a:spcPts val="0"/>
              </a:spcBef>
              <a:spcAft>
                <a:spcPts val="0"/>
              </a:spcAft>
              <a:buSzPts val="9600"/>
              <a:buNone/>
              <a:defRPr b="1" sz="9600"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 flipH="1">
            <a:off x="4983125" y="6108675"/>
            <a:ext cx="7209000" cy="749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6" name="Google Shape;26;p4"/>
          <p:cNvSpPr/>
          <p:nvPr/>
        </p:nvSpPr>
        <p:spPr>
          <a:xfrm flipH="1">
            <a:off x="9575" y="964675"/>
            <a:ext cx="2091600" cy="589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/>
          <p:nvPr/>
        </p:nvSpPr>
        <p:spPr>
          <a:xfrm flipH="1">
            <a:off x="0" y="4233600"/>
            <a:ext cx="290400" cy="26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4"/>
          <p:cNvSpPr txBox="1"/>
          <p:nvPr>
            <p:ph type="title"/>
          </p:nvPr>
        </p:nvSpPr>
        <p:spPr>
          <a:xfrm>
            <a:off x="2650375" y="669575"/>
            <a:ext cx="9126300" cy="1629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2650375" y="2756947"/>
            <a:ext cx="9126300" cy="3411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 flipH="1">
            <a:off x="9500" y="-125"/>
            <a:ext cx="18537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5"/>
          <p:cNvSpPr txBox="1"/>
          <p:nvPr>
            <p:ph type="title"/>
          </p:nvPr>
        </p:nvSpPr>
        <p:spPr>
          <a:xfrm>
            <a:off x="2339175" y="611700"/>
            <a:ext cx="85221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2339175" y="2296325"/>
            <a:ext cx="4430400" cy="3795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2100"/>
              </a:spcBef>
              <a:spcAft>
                <a:spcPts val="210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5" name="Google Shape;35;p5"/>
          <p:cNvSpPr txBox="1"/>
          <p:nvPr>
            <p:ph idx="2" type="body"/>
          </p:nvPr>
        </p:nvSpPr>
        <p:spPr>
          <a:xfrm>
            <a:off x="7346294" y="2296325"/>
            <a:ext cx="4430400" cy="3795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2100"/>
              </a:spcBef>
              <a:spcAft>
                <a:spcPts val="210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7" name="Google Shape;37;p5"/>
          <p:cNvSpPr/>
          <p:nvPr/>
        </p:nvSpPr>
        <p:spPr>
          <a:xfrm flipH="1">
            <a:off x="0" y="4233600"/>
            <a:ext cx="290400" cy="262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5"/>
          <p:cNvSpPr/>
          <p:nvPr/>
        </p:nvSpPr>
        <p:spPr>
          <a:xfrm>
            <a:off x="11901725" y="-125"/>
            <a:ext cx="290400" cy="262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5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TITLE_AND_TWO_COLUMNS_1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2064575" y="-31925"/>
            <a:ext cx="10118100" cy="138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11901725" y="-31859"/>
            <a:ext cx="290400" cy="1388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6"/>
          <p:cNvSpPr txBox="1"/>
          <p:nvPr>
            <p:ph type="title"/>
          </p:nvPr>
        </p:nvSpPr>
        <p:spPr>
          <a:xfrm>
            <a:off x="415604" y="593367"/>
            <a:ext cx="113610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" type="body"/>
          </p:nvPr>
        </p:nvSpPr>
        <p:spPr>
          <a:xfrm>
            <a:off x="801425" y="2534300"/>
            <a:ext cx="3345900" cy="3557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 rtl="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 rtl="0"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 rtl="0"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 rtl="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 rtl="0"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 rtl="0"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 rtl="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 rtl="0">
              <a:spcBef>
                <a:spcPts val="2100"/>
              </a:spcBef>
              <a:spcAft>
                <a:spcPts val="210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45" name="Google Shape;45;p6"/>
          <p:cNvSpPr txBox="1"/>
          <p:nvPr>
            <p:ph idx="2" type="body"/>
          </p:nvPr>
        </p:nvSpPr>
        <p:spPr>
          <a:xfrm>
            <a:off x="4582674" y="2534300"/>
            <a:ext cx="3345900" cy="3557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 rtl="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 rtl="0"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 rtl="0"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 rtl="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 rtl="0"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 rtl="0"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 rtl="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 rtl="0">
              <a:spcBef>
                <a:spcPts val="2100"/>
              </a:spcBef>
              <a:spcAft>
                <a:spcPts val="210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7" name="Google Shape;47;p6"/>
          <p:cNvSpPr txBox="1"/>
          <p:nvPr>
            <p:ph idx="3" type="body"/>
          </p:nvPr>
        </p:nvSpPr>
        <p:spPr>
          <a:xfrm>
            <a:off x="8363939" y="2534300"/>
            <a:ext cx="3345900" cy="3557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 rtl="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 rtl="0"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 rtl="0"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 rtl="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 rtl="0"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 rtl="0"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 rtl="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 rtl="0">
              <a:spcBef>
                <a:spcPts val="2100"/>
              </a:spcBef>
              <a:spcAft>
                <a:spcPts val="210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48" name="Google Shape;48;p6"/>
          <p:cNvSpPr/>
          <p:nvPr/>
        </p:nvSpPr>
        <p:spPr>
          <a:xfrm>
            <a:off x="0" y="5469291"/>
            <a:ext cx="290400" cy="138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6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415604" y="593367"/>
            <a:ext cx="113610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3" name="Google Shape;53;p7"/>
          <p:cNvSpPr/>
          <p:nvPr/>
        </p:nvSpPr>
        <p:spPr>
          <a:xfrm>
            <a:off x="11901725" y="-31834"/>
            <a:ext cx="290400" cy="3874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7"/>
          <p:cNvSpPr/>
          <p:nvPr/>
        </p:nvSpPr>
        <p:spPr>
          <a:xfrm>
            <a:off x="0" y="2895791"/>
            <a:ext cx="290400" cy="3962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7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/>
          <p:nvPr/>
        </p:nvSpPr>
        <p:spPr>
          <a:xfrm flipH="1">
            <a:off x="14175" y="3083500"/>
            <a:ext cx="9135000" cy="3835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8"/>
          <p:cNvSpPr txBox="1"/>
          <p:nvPr>
            <p:ph type="title"/>
          </p:nvPr>
        </p:nvSpPr>
        <p:spPr>
          <a:xfrm>
            <a:off x="1147879" y="753350"/>
            <a:ext cx="65988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" type="body"/>
          </p:nvPr>
        </p:nvSpPr>
        <p:spPr>
          <a:xfrm>
            <a:off x="1147879" y="1865350"/>
            <a:ext cx="6598800" cy="4239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0" y="3083500"/>
            <a:ext cx="290400" cy="3835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8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ONE_COLUMN_TEXT_1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/>
          <p:nvPr/>
        </p:nvSpPr>
        <p:spPr>
          <a:xfrm>
            <a:off x="3042950" y="3022500"/>
            <a:ext cx="9135000" cy="3835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9"/>
          <p:cNvSpPr/>
          <p:nvPr/>
        </p:nvSpPr>
        <p:spPr>
          <a:xfrm flipH="1">
            <a:off x="11901725" y="3022500"/>
            <a:ext cx="290400" cy="3835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9"/>
          <p:cNvSpPr txBox="1"/>
          <p:nvPr>
            <p:ph type="title"/>
          </p:nvPr>
        </p:nvSpPr>
        <p:spPr>
          <a:xfrm>
            <a:off x="571172" y="1436450"/>
            <a:ext cx="109944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" type="body"/>
          </p:nvPr>
        </p:nvSpPr>
        <p:spPr>
          <a:xfrm>
            <a:off x="3463625" y="3533150"/>
            <a:ext cx="8273400" cy="2559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9" name="Google Shape;69;p9"/>
          <p:cNvSpPr/>
          <p:nvPr/>
        </p:nvSpPr>
        <p:spPr>
          <a:xfrm>
            <a:off x="0" y="0"/>
            <a:ext cx="290400" cy="262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/>
          <p:nvPr/>
        </p:nvSpPr>
        <p:spPr>
          <a:xfrm flipH="1">
            <a:off x="9700" y="964725"/>
            <a:ext cx="6225300" cy="589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0"/>
          <p:cNvSpPr/>
          <p:nvPr/>
        </p:nvSpPr>
        <p:spPr>
          <a:xfrm flipH="1">
            <a:off x="0" y="4233650"/>
            <a:ext cx="290400" cy="26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0"/>
          <p:cNvSpPr/>
          <p:nvPr/>
        </p:nvSpPr>
        <p:spPr>
          <a:xfrm flipH="1">
            <a:off x="11911650" y="0"/>
            <a:ext cx="290400" cy="26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0"/>
          <p:cNvSpPr txBox="1"/>
          <p:nvPr>
            <p:ph type="title"/>
          </p:nvPr>
        </p:nvSpPr>
        <p:spPr>
          <a:xfrm>
            <a:off x="2356173" y="508675"/>
            <a:ext cx="84906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6" name="Google Shape;76;p10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15604" y="593367"/>
            <a:ext cx="113610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PT Sans Narrow"/>
              <a:buNone/>
              <a:defRPr b="1" sz="6900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PT Sans Narrow"/>
              <a:buNone/>
              <a:defRPr b="1" sz="6900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PT Sans Narrow"/>
              <a:buNone/>
              <a:defRPr b="1" sz="6900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PT Sans Narrow"/>
              <a:buNone/>
              <a:defRPr b="1" sz="6900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PT Sans Narrow"/>
              <a:buNone/>
              <a:defRPr b="1" sz="6900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PT Sans Narrow"/>
              <a:buNone/>
              <a:defRPr b="1" sz="6900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PT Sans Narrow"/>
              <a:buNone/>
              <a:defRPr b="1" sz="6900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PT Sans Narrow"/>
              <a:buNone/>
              <a:defRPr b="1" sz="6900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Font typeface="PT Sans Narrow"/>
              <a:buNone/>
              <a:defRPr b="1" sz="6900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5604" y="1536633"/>
            <a:ext cx="113610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T Sans Narrow"/>
              <a:buChar char="●"/>
              <a:defRPr sz="3000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indent="-419100" lvl="1" marL="914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T Sans Narrow"/>
              <a:buChar char="○"/>
              <a:defRPr sz="3000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indent="-419100" lvl="2" marL="1371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T Sans Narrow"/>
              <a:buChar char="■"/>
              <a:defRPr sz="3000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indent="-419100" lvl="3" marL="18288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T Sans Narrow"/>
              <a:buChar char="●"/>
              <a:defRPr sz="3000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indent="-419100" lvl="4" marL="2286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T Sans Narrow"/>
              <a:buChar char="○"/>
              <a:defRPr sz="3000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indent="-419100" lvl="5" marL="27432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T Sans Narrow"/>
              <a:buChar char="■"/>
              <a:defRPr sz="3000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indent="-419100" lvl="6" marL="3200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T Sans Narrow"/>
              <a:buChar char="●"/>
              <a:defRPr sz="3000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indent="-419100" lvl="7" marL="3657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T Sans Narrow"/>
              <a:buChar char="○"/>
              <a:defRPr sz="3000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indent="-419100" lvl="8" marL="41148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3000"/>
              <a:buFont typeface="PT Sans Narrow"/>
              <a:buChar char="■"/>
              <a:defRPr sz="3000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7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7"/>
          <p:cNvSpPr txBox="1"/>
          <p:nvPr>
            <p:ph type="ctrTitle"/>
          </p:nvPr>
        </p:nvSpPr>
        <p:spPr>
          <a:xfrm>
            <a:off x="3080524" y="2060550"/>
            <a:ext cx="5562300" cy="2736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700"/>
              <a:t>DÚVIDAS</a:t>
            </a:r>
            <a:endParaRPr sz="8700"/>
          </a:p>
        </p:txBody>
      </p:sp>
      <p:pic>
        <p:nvPicPr>
          <p:cNvPr id="128" name="Google Shape;12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92500" y="1901375"/>
            <a:ext cx="1765400" cy="407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7"/>
          <p:cNvSpPr/>
          <p:nvPr/>
        </p:nvSpPr>
        <p:spPr>
          <a:xfrm>
            <a:off x="0" y="5216625"/>
            <a:ext cx="455100" cy="1646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6"/>
          <p:cNvSpPr txBox="1"/>
          <p:nvPr>
            <p:ph type="title"/>
          </p:nvPr>
        </p:nvSpPr>
        <p:spPr>
          <a:xfrm>
            <a:off x="2091775" y="1964300"/>
            <a:ext cx="8698200" cy="164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500"/>
              <a:t>Quando o cidadão vem fisicamente no órgão existe a possibilidade de entregar um recibo </a:t>
            </a:r>
            <a:r>
              <a:rPr lang="en-GB" sz="4500"/>
              <a:t>para</a:t>
            </a:r>
            <a:r>
              <a:rPr lang="en-GB" sz="4500"/>
              <a:t> ele? </a:t>
            </a:r>
            <a:r>
              <a:rPr lang="en-GB" sz="4500"/>
              <a:t>E no peticionamento online?</a:t>
            </a:r>
            <a:endParaRPr sz="4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0"/>
          </a:p>
        </p:txBody>
      </p:sp>
      <p:sp>
        <p:nvSpPr>
          <p:cNvPr id="220" name="Google Shape;220;p26"/>
          <p:cNvSpPr txBox="1"/>
          <p:nvPr>
            <p:ph idx="1" type="body"/>
          </p:nvPr>
        </p:nvSpPr>
        <p:spPr>
          <a:xfrm>
            <a:off x="2091775" y="4653625"/>
            <a:ext cx="8376300" cy="143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Sim, o sistema emitirá recibo de protocolo para ser impresso e entregue ao público que estiver fisicamente no órgão, e no caso do peticionamento online pelo Usuário Externo ele poderá fazer a impressão após a realização do ato.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6"/>
          <p:cNvSpPr/>
          <p:nvPr/>
        </p:nvSpPr>
        <p:spPr>
          <a:xfrm>
            <a:off x="0" y="5216625"/>
            <a:ext cx="455100" cy="1646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22" name="Google Shape;222;p26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223" name="Google Shape;223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7"/>
          <p:cNvSpPr/>
          <p:nvPr/>
        </p:nvSpPr>
        <p:spPr>
          <a:xfrm>
            <a:off x="3022725" y="2737425"/>
            <a:ext cx="9169500" cy="4664100"/>
          </a:xfrm>
          <a:prstGeom prst="rect">
            <a:avLst/>
          </a:prstGeom>
          <a:solidFill>
            <a:srgbClr val="FFCB2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29" name="Google Shape;229;p27"/>
          <p:cNvSpPr txBox="1"/>
          <p:nvPr>
            <p:ph type="title"/>
          </p:nvPr>
        </p:nvSpPr>
        <p:spPr>
          <a:xfrm>
            <a:off x="571175" y="393300"/>
            <a:ext cx="10994400" cy="20508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400"/>
              <a:t>No caso de protocolo incompleto, o que deve ser feito?</a:t>
            </a:r>
            <a:endParaRPr sz="6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600"/>
              <a:t>Em alguns órgãos existem normativos que determinam que certas solicitações possuem documentações específicas.</a:t>
            </a:r>
            <a:endParaRPr sz="2600"/>
          </a:p>
        </p:txBody>
      </p:sp>
      <p:sp>
        <p:nvSpPr>
          <p:cNvPr id="230" name="Google Shape;230;p27"/>
          <p:cNvSpPr txBox="1"/>
          <p:nvPr>
            <p:ph idx="1" type="body"/>
          </p:nvPr>
        </p:nvSpPr>
        <p:spPr>
          <a:xfrm>
            <a:off x="3463625" y="3082675"/>
            <a:ext cx="8040300" cy="308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-GB" sz="2600"/>
              <a:t>No peticionamento eletrônico </a:t>
            </a:r>
            <a:r>
              <a:rPr lang="en-GB" sz="2600"/>
              <a:t>de</a:t>
            </a:r>
            <a:r>
              <a:rPr lang="en-GB" sz="2600"/>
              <a:t> Usuário Externo, os documentos seguirão para a unidade de protocolo realizar a análise documental, que em caso de divergência, será informada por e-mail ao usuário para encaminhamento dos documentos corretos.</a:t>
            </a:r>
            <a:endParaRPr sz="2600"/>
          </a:p>
          <a:p>
            <a:pPr indent="-368300" lvl="0" marL="457200" rtl="0" algn="l"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200"/>
              <a:buChar char="●"/>
            </a:pPr>
            <a:r>
              <a:rPr lang="en-GB" sz="2600"/>
              <a:t> No ato do recebimento do processo na unidade de protocolo o servidor informará as irregularidades.</a:t>
            </a:r>
            <a:endParaRPr sz="2600"/>
          </a:p>
        </p:txBody>
      </p:sp>
      <p:sp>
        <p:nvSpPr>
          <p:cNvPr id="231" name="Google Shape;231;p27"/>
          <p:cNvSpPr/>
          <p:nvPr/>
        </p:nvSpPr>
        <p:spPr>
          <a:xfrm>
            <a:off x="11912125" y="2737425"/>
            <a:ext cx="279900" cy="4664100"/>
          </a:xfrm>
          <a:prstGeom prst="rect">
            <a:avLst/>
          </a:prstGeom>
          <a:solidFill>
            <a:srgbClr val="1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32" name="Google Shape;232;p27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233" name="Google Shape;233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8"/>
          <p:cNvSpPr txBox="1"/>
          <p:nvPr>
            <p:ph type="title"/>
          </p:nvPr>
        </p:nvSpPr>
        <p:spPr>
          <a:xfrm>
            <a:off x="2196375" y="5037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200"/>
              <a:t>Como o cidadão pode acompanhar o andamento do processo? </a:t>
            </a:r>
            <a:endParaRPr sz="5200"/>
          </a:p>
        </p:txBody>
      </p:sp>
      <p:sp>
        <p:nvSpPr>
          <p:cNvPr id="239" name="Google Shape;239;p28"/>
          <p:cNvSpPr txBox="1"/>
          <p:nvPr>
            <p:ph idx="1" type="body"/>
          </p:nvPr>
        </p:nvSpPr>
        <p:spPr>
          <a:xfrm>
            <a:off x="2196375" y="3161750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No site:</a:t>
            </a:r>
            <a:br>
              <a:rPr lang="en-GB"/>
            </a:br>
            <a:r>
              <a:rPr lang="en-GB"/>
              <a:t>www.consultaprocesso.ms.gov.br</a:t>
            </a:r>
            <a:endParaRPr/>
          </a:p>
        </p:txBody>
      </p:sp>
      <p:sp>
        <p:nvSpPr>
          <p:cNvPr id="240" name="Google Shape;240;p28"/>
          <p:cNvSpPr txBox="1"/>
          <p:nvPr>
            <p:ph idx="2" type="body"/>
          </p:nvPr>
        </p:nvSpPr>
        <p:spPr>
          <a:xfrm>
            <a:off x="7149375" y="3161750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Os servidores públicos acompanharão os processos que atuaram pelo sistema e-MS, a partir da área de trabalho acessando as “minhas solicitações”. 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8"/>
          <p:cNvSpPr txBox="1"/>
          <p:nvPr>
            <p:ph type="title"/>
          </p:nvPr>
        </p:nvSpPr>
        <p:spPr>
          <a:xfrm>
            <a:off x="7149375" y="5037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700"/>
              <a:t>Como posso acompanhar o andamento dos meus processos (processos que eu servidor público iniciei) no sistema?</a:t>
            </a:r>
            <a:endParaRPr sz="3300"/>
          </a:p>
        </p:txBody>
      </p:sp>
      <p:sp>
        <p:nvSpPr>
          <p:cNvPr id="242" name="Google Shape;242;p28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5C9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5C91C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243" name="Google Shape;24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9"/>
          <p:cNvSpPr txBox="1"/>
          <p:nvPr>
            <p:ph type="title"/>
          </p:nvPr>
        </p:nvSpPr>
        <p:spPr>
          <a:xfrm>
            <a:off x="2620475" y="684300"/>
            <a:ext cx="9126300" cy="1342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6200"/>
              <a:t>O cidadão também consegue visualizar o conteúdo ou somente local onde se encontra o documento?</a:t>
            </a:r>
            <a:endParaRPr sz="6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200"/>
          </a:p>
        </p:txBody>
      </p:sp>
      <p:sp>
        <p:nvSpPr>
          <p:cNvPr id="249" name="Google Shape;249;p29"/>
          <p:cNvSpPr txBox="1"/>
          <p:nvPr>
            <p:ph idx="1" type="body"/>
          </p:nvPr>
        </p:nvSpPr>
        <p:spPr>
          <a:xfrm>
            <a:off x="2620475" y="3670525"/>
            <a:ext cx="9126300" cy="205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No site do “Consulta Processo” o cidadão identifica a unidade organizacional por onde o processo tramitou. Para verificação dos documentos do processo é necessário pedido de vista ou cópia.</a:t>
            </a:r>
            <a:endParaRPr/>
          </a:p>
        </p:txBody>
      </p:sp>
      <p:sp>
        <p:nvSpPr>
          <p:cNvPr id="250" name="Google Shape;250;p29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5C9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5C91C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251" name="Google Shape;25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0"/>
          <p:cNvSpPr txBox="1"/>
          <p:nvPr>
            <p:ph type="title"/>
          </p:nvPr>
        </p:nvSpPr>
        <p:spPr>
          <a:xfrm>
            <a:off x="2196375" y="5037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700"/>
              <a:t>Qual a diferença dos pedidos de vista ou cópia?</a:t>
            </a:r>
            <a:endParaRPr sz="5700"/>
          </a:p>
        </p:txBody>
      </p:sp>
      <p:sp>
        <p:nvSpPr>
          <p:cNvPr id="257" name="Google Shape;257;p30"/>
          <p:cNvSpPr txBox="1"/>
          <p:nvPr>
            <p:ph idx="1" type="body"/>
          </p:nvPr>
        </p:nvSpPr>
        <p:spPr>
          <a:xfrm>
            <a:off x="2196375" y="2997259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-GB" sz="2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Pedido de vista: o cidadão recebe os documentos solicitados de forma online, no </a:t>
            </a:r>
            <a:r>
              <a:rPr lang="en-GB" sz="2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email</a:t>
            </a:r>
            <a:r>
              <a:rPr lang="en-GB" sz="2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cadastrado. </a:t>
            </a:r>
            <a:endParaRPr sz="2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-GB" sz="2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Pedido de cópia: o cidadão recebe os documentos de forma impressa, e paga através de DAEMS por essa impressão. </a:t>
            </a:r>
            <a:endParaRPr sz="2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30"/>
          <p:cNvSpPr txBox="1"/>
          <p:nvPr>
            <p:ph idx="2" type="body"/>
          </p:nvPr>
        </p:nvSpPr>
        <p:spPr>
          <a:xfrm>
            <a:off x="7149375" y="3161750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Sim, a critério da Administração Pública, que disponibilizará o documento a ser assinado. O cidadão receberá o documento por e-mail e poderá assiná-lo eletronicamente. </a:t>
            </a:r>
            <a:endParaRPr/>
          </a:p>
        </p:txBody>
      </p:sp>
      <p:sp>
        <p:nvSpPr>
          <p:cNvPr id="259" name="Google Shape;259;p30"/>
          <p:cNvSpPr txBox="1"/>
          <p:nvPr>
            <p:ph type="title"/>
          </p:nvPr>
        </p:nvSpPr>
        <p:spPr>
          <a:xfrm>
            <a:off x="7149375" y="5037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/>
              <a:t>O Usuário Externo poderá assinar documentos eletronicamente? </a:t>
            </a:r>
            <a:endParaRPr sz="4400"/>
          </a:p>
        </p:txBody>
      </p:sp>
      <p:sp>
        <p:nvSpPr>
          <p:cNvPr id="260" name="Google Shape;260;p30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5C9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5C91C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261" name="Google Shape;26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1"/>
          <p:cNvSpPr txBox="1"/>
          <p:nvPr>
            <p:ph type="title"/>
          </p:nvPr>
        </p:nvSpPr>
        <p:spPr>
          <a:xfrm>
            <a:off x="2196375" y="5037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200"/>
              <a:t>Qual o tipo de arquivo do e-MS?</a:t>
            </a:r>
            <a:endParaRPr sz="5200"/>
          </a:p>
        </p:txBody>
      </p:sp>
      <p:sp>
        <p:nvSpPr>
          <p:cNvPr id="267" name="Google Shape;267;p31"/>
          <p:cNvSpPr txBox="1"/>
          <p:nvPr>
            <p:ph idx="1" type="body"/>
          </p:nvPr>
        </p:nvSpPr>
        <p:spPr>
          <a:xfrm>
            <a:off x="2196375" y="3161750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 sz="2900"/>
              <a:t>O arquivo gerado diretamente no e-MS será o PDF -A</a:t>
            </a:r>
            <a:endParaRPr sz="2900"/>
          </a:p>
        </p:txBody>
      </p:sp>
      <p:sp>
        <p:nvSpPr>
          <p:cNvPr id="268" name="Google Shape;268;p31"/>
          <p:cNvSpPr txBox="1"/>
          <p:nvPr>
            <p:ph idx="2" type="body"/>
          </p:nvPr>
        </p:nvSpPr>
        <p:spPr>
          <a:xfrm>
            <a:off x="7606575" y="3161750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700">
                <a:solidFill>
                  <a:schemeClr val="dk1"/>
                </a:solidFill>
              </a:rPr>
              <a:t>Independente da extensão ou do tamanho do arquivo todos os documentos poderão ser inseridos no sistema. A capacidade por arquivo do e-MS é de 100MB. Utilize ferramentas de compactação de arquivos para auxiliar. </a:t>
            </a:r>
            <a:endParaRPr sz="2500"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2200"/>
          </a:p>
        </p:txBody>
      </p:sp>
      <p:sp>
        <p:nvSpPr>
          <p:cNvPr id="269" name="Google Shape;269;p31"/>
          <p:cNvSpPr txBox="1"/>
          <p:nvPr>
            <p:ph type="title"/>
          </p:nvPr>
        </p:nvSpPr>
        <p:spPr>
          <a:xfrm>
            <a:off x="7149375" y="5037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800"/>
              <a:t>E quando o documento a ser anexado for em extensão diferente de PDF-A?</a:t>
            </a:r>
            <a:endParaRPr sz="3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800"/>
              <a:t>E se arquivo for muito grande? </a:t>
            </a:r>
            <a:endParaRPr sz="1400"/>
          </a:p>
        </p:txBody>
      </p:sp>
      <p:sp>
        <p:nvSpPr>
          <p:cNvPr id="270" name="Google Shape;270;p31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5C9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5C91C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271" name="Google Shape;27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2"/>
          <p:cNvSpPr/>
          <p:nvPr/>
        </p:nvSpPr>
        <p:spPr>
          <a:xfrm>
            <a:off x="2884925" y="0"/>
            <a:ext cx="9307500" cy="7020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77" name="Google Shape;277;p32"/>
          <p:cNvSpPr/>
          <p:nvPr/>
        </p:nvSpPr>
        <p:spPr>
          <a:xfrm>
            <a:off x="4518275" y="0"/>
            <a:ext cx="7674000" cy="7020600"/>
          </a:xfrm>
          <a:prstGeom prst="rect">
            <a:avLst/>
          </a:prstGeom>
          <a:solidFill>
            <a:srgbClr val="FFCB2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78" name="Google Shape;278;p32"/>
          <p:cNvSpPr txBox="1"/>
          <p:nvPr>
            <p:ph type="title"/>
          </p:nvPr>
        </p:nvSpPr>
        <p:spPr>
          <a:xfrm>
            <a:off x="875975" y="240900"/>
            <a:ext cx="3642300" cy="6313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500"/>
              <a:t>Como será feita a criação de CI Ofícios e seu posterior envio ao interessado?</a:t>
            </a:r>
            <a:endParaRPr sz="5500"/>
          </a:p>
        </p:txBody>
      </p:sp>
      <p:sp>
        <p:nvSpPr>
          <p:cNvPr id="279" name="Google Shape;279;p32"/>
          <p:cNvSpPr txBox="1"/>
          <p:nvPr>
            <p:ph idx="1" type="body"/>
          </p:nvPr>
        </p:nvSpPr>
        <p:spPr>
          <a:xfrm>
            <a:off x="4857375" y="265150"/>
            <a:ext cx="6722700" cy="529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3937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●"/>
            </a:pPr>
            <a:r>
              <a:rPr lang="en-GB" sz="2600"/>
              <a:t>Toda CI e ofício agora será vinculado a um processo, não existirão documentos avulsos no novo sistema, para tanto o servidor deverá identificar qual o objetivo do ofício para escolher o tipo de processo.</a:t>
            </a:r>
            <a:endParaRPr sz="2600"/>
          </a:p>
          <a:p>
            <a:pPr indent="-393700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○"/>
            </a:pPr>
            <a:r>
              <a:rPr lang="en-GB" sz="2600"/>
              <a:t>Ex1. CI para informação de limpeza de caixa d’água no prédio</a:t>
            </a:r>
            <a:endParaRPr sz="2600"/>
          </a:p>
          <a:p>
            <a:pPr indent="-393700" lvl="2" marL="1371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■"/>
            </a:pPr>
            <a:r>
              <a:rPr lang="en-GB" sz="2600"/>
              <a:t>Tipo de processo: Processo de comunicação institucional</a:t>
            </a:r>
            <a:endParaRPr sz="2600"/>
          </a:p>
          <a:p>
            <a:pPr indent="-393700" lvl="2" marL="1371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■"/>
            </a:pPr>
            <a:r>
              <a:rPr lang="en-GB" sz="2600"/>
              <a:t>Tipo de documento: Comunicação Interna</a:t>
            </a:r>
            <a:endParaRPr sz="2600"/>
          </a:p>
          <a:p>
            <a:pPr indent="-393700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○"/>
            </a:pPr>
            <a:r>
              <a:rPr lang="en-GB" sz="2600"/>
              <a:t>Ex2. Ofício de questionamento à PGE sobre doação de bens móveis</a:t>
            </a:r>
            <a:endParaRPr sz="2600"/>
          </a:p>
          <a:p>
            <a:pPr indent="-393700" lvl="2" marL="1371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■"/>
            </a:pPr>
            <a:r>
              <a:rPr lang="en-GB" sz="2600"/>
              <a:t>Tipo de processo: Processo de </a:t>
            </a:r>
            <a:r>
              <a:rPr lang="en-GB" sz="2600"/>
              <a:t>consultoría</a:t>
            </a:r>
            <a:r>
              <a:rPr lang="en-GB" sz="2600"/>
              <a:t> jurídica</a:t>
            </a:r>
            <a:endParaRPr sz="2600"/>
          </a:p>
          <a:p>
            <a:pPr indent="-393700" lvl="2" marL="1371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■"/>
            </a:pPr>
            <a:r>
              <a:rPr lang="en-GB" sz="2600"/>
              <a:t>Tipo de documento: Ofício</a:t>
            </a:r>
            <a:endParaRPr sz="2900"/>
          </a:p>
        </p:txBody>
      </p:sp>
      <p:sp>
        <p:nvSpPr>
          <p:cNvPr id="280" name="Google Shape;280;p32"/>
          <p:cNvSpPr/>
          <p:nvPr/>
        </p:nvSpPr>
        <p:spPr>
          <a:xfrm>
            <a:off x="11912125" y="3429000"/>
            <a:ext cx="279900" cy="3591600"/>
          </a:xfrm>
          <a:prstGeom prst="rect">
            <a:avLst/>
          </a:prstGeom>
          <a:solidFill>
            <a:srgbClr val="1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81" name="Google Shape;281;p32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282" name="Google Shape;282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3"/>
          <p:cNvSpPr txBox="1"/>
          <p:nvPr>
            <p:ph type="title"/>
          </p:nvPr>
        </p:nvSpPr>
        <p:spPr>
          <a:xfrm>
            <a:off x="2196375" y="5037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200"/>
              <a:t>De onde vem os tipos de processos e documentos do e-MS?</a:t>
            </a:r>
            <a:endParaRPr sz="5200"/>
          </a:p>
        </p:txBody>
      </p:sp>
      <p:sp>
        <p:nvSpPr>
          <p:cNvPr id="288" name="Google Shape;288;p33"/>
          <p:cNvSpPr txBox="1"/>
          <p:nvPr>
            <p:ph idx="1" type="body"/>
          </p:nvPr>
        </p:nvSpPr>
        <p:spPr>
          <a:xfrm>
            <a:off x="1985075" y="3161750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900"/>
              <a:t>Eles são alimentados pela Tabela de Temporalidade de Atividades-Meio (SAD) e as de Atividades-Fim dos órgãos e entidades. </a:t>
            </a:r>
            <a:endParaRPr sz="2900"/>
          </a:p>
          <a:p>
            <a:pPr indent="0" lvl="0" marL="45720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2900"/>
          </a:p>
        </p:txBody>
      </p:sp>
      <p:sp>
        <p:nvSpPr>
          <p:cNvPr id="289" name="Google Shape;289;p33"/>
          <p:cNvSpPr txBox="1"/>
          <p:nvPr>
            <p:ph idx="2" type="body"/>
          </p:nvPr>
        </p:nvSpPr>
        <p:spPr>
          <a:xfrm>
            <a:off x="7377975" y="2374125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chemeClr val="dk1"/>
                </a:solidFill>
              </a:rPr>
              <a:t>S</a:t>
            </a:r>
            <a:r>
              <a:rPr lang="en-GB" sz="2700">
                <a:solidFill>
                  <a:schemeClr val="dk1"/>
                </a:solidFill>
              </a:rPr>
              <a:t>e não for possível identificar o tipo de processo ou documento a unidade de protocolo do órgão deverá ser consultada, constatada o fato esta aciona a Central de Gestão Documental da SAD. (</a:t>
            </a:r>
            <a:r>
              <a:rPr b="1" lang="en-GB" sz="2700">
                <a:solidFill>
                  <a:schemeClr val="dk1"/>
                </a:solidFill>
              </a:rPr>
              <a:t>ems@sad.ms.gov.br</a:t>
            </a:r>
            <a:r>
              <a:rPr lang="en-GB" sz="2700">
                <a:solidFill>
                  <a:schemeClr val="dk1"/>
                </a:solidFill>
              </a:rPr>
              <a:t>)</a:t>
            </a:r>
            <a:endParaRPr sz="3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3000"/>
          </a:p>
        </p:txBody>
      </p:sp>
      <p:sp>
        <p:nvSpPr>
          <p:cNvPr id="290" name="Google Shape;290;p33"/>
          <p:cNvSpPr txBox="1"/>
          <p:nvPr>
            <p:ph type="title"/>
          </p:nvPr>
        </p:nvSpPr>
        <p:spPr>
          <a:xfrm>
            <a:off x="7149375" y="5037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00"/>
              <a:t>E se eu não encontrar um processo ou documento no e-MS?</a:t>
            </a:r>
            <a:endParaRPr sz="1400"/>
          </a:p>
        </p:txBody>
      </p:sp>
      <p:sp>
        <p:nvSpPr>
          <p:cNvPr id="291" name="Google Shape;291;p33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5C9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5C91C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292" name="Google Shape;29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4"/>
          <p:cNvSpPr txBox="1"/>
          <p:nvPr>
            <p:ph type="title"/>
          </p:nvPr>
        </p:nvSpPr>
        <p:spPr>
          <a:xfrm>
            <a:off x="2091775" y="1964300"/>
            <a:ext cx="8698200" cy="164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500"/>
              <a:t>E teremos suporte técnico?</a:t>
            </a:r>
            <a:endParaRPr sz="4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0"/>
          </a:p>
        </p:txBody>
      </p:sp>
      <p:sp>
        <p:nvSpPr>
          <p:cNvPr id="298" name="Google Shape;298;p34"/>
          <p:cNvSpPr txBox="1"/>
          <p:nvPr>
            <p:ph idx="1" type="body"/>
          </p:nvPr>
        </p:nvSpPr>
        <p:spPr>
          <a:xfrm>
            <a:off x="2091775" y="3308925"/>
            <a:ext cx="8376300" cy="143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Sim, o suporte técnico será realizado através do telefone </a:t>
            </a:r>
            <a:r>
              <a:rPr b="1" lang="en-GB" sz="3000"/>
              <a:t>3318-3600 e https://www.autoatendimento.ms.gov.br/</a:t>
            </a:r>
            <a:endParaRPr b="1" sz="3000"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34"/>
          <p:cNvSpPr/>
          <p:nvPr/>
        </p:nvSpPr>
        <p:spPr>
          <a:xfrm>
            <a:off x="0" y="5216625"/>
            <a:ext cx="455100" cy="1646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0" name="Google Shape;300;p34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301" name="Google Shape;301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5"/>
          <p:cNvSpPr txBox="1"/>
          <p:nvPr>
            <p:ph type="title"/>
          </p:nvPr>
        </p:nvSpPr>
        <p:spPr>
          <a:xfrm>
            <a:off x="798475" y="1331075"/>
            <a:ext cx="7539900" cy="4736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OBRIGADA</a:t>
            </a:r>
            <a:endParaRPr/>
          </a:p>
        </p:txBody>
      </p:sp>
      <p:sp>
        <p:nvSpPr>
          <p:cNvPr id="307" name="Google Shape;307;p35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308" name="Google Shape;308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/>
          <p:nvPr>
            <p:ph type="title"/>
          </p:nvPr>
        </p:nvSpPr>
        <p:spPr>
          <a:xfrm>
            <a:off x="2196375" y="14181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900"/>
              <a:t>Como posso acessar o e-MS?</a:t>
            </a:r>
            <a:endParaRPr sz="5900"/>
          </a:p>
        </p:txBody>
      </p:sp>
      <p:sp>
        <p:nvSpPr>
          <p:cNvPr id="135" name="Google Shape;135;p18"/>
          <p:cNvSpPr txBox="1"/>
          <p:nvPr>
            <p:ph idx="1" type="body"/>
          </p:nvPr>
        </p:nvSpPr>
        <p:spPr>
          <a:xfrm>
            <a:off x="2196375" y="3166806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 sz="2500"/>
              <a:t>Através do Portal de Serviços (https://portal-unico.msdigital.ms.gov.br/) </a:t>
            </a:r>
            <a:endParaRPr sz="2500"/>
          </a:p>
        </p:txBody>
      </p:sp>
      <p:sp>
        <p:nvSpPr>
          <p:cNvPr id="136" name="Google Shape;136;p18"/>
          <p:cNvSpPr txBox="1"/>
          <p:nvPr>
            <p:ph idx="2" type="body"/>
          </p:nvPr>
        </p:nvSpPr>
        <p:spPr>
          <a:xfrm>
            <a:off x="7149375" y="3166806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900"/>
              <a:t>A partir de 1º de janeiro de 2024</a:t>
            </a:r>
            <a:endParaRPr sz="2900"/>
          </a:p>
          <a:p>
            <a:pPr indent="0" lvl="0" marL="45720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2900"/>
          </a:p>
        </p:txBody>
      </p:sp>
      <p:sp>
        <p:nvSpPr>
          <p:cNvPr id="137" name="Google Shape;137;p18"/>
          <p:cNvSpPr txBox="1"/>
          <p:nvPr>
            <p:ph type="title"/>
          </p:nvPr>
        </p:nvSpPr>
        <p:spPr>
          <a:xfrm>
            <a:off x="7149375" y="14181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300"/>
              <a:t>Quando o novo sistema estará disponível para uso?</a:t>
            </a:r>
            <a:endParaRPr sz="4300"/>
          </a:p>
        </p:txBody>
      </p:sp>
      <p:sp>
        <p:nvSpPr>
          <p:cNvPr id="138" name="Google Shape;138;p18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5C9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5C91C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139" name="Google Shape;13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6"/>
          <p:cNvSpPr txBox="1"/>
          <p:nvPr>
            <p:ph type="title"/>
          </p:nvPr>
        </p:nvSpPr>
        <p:spPr>
          <a:xfrm>
            <a:off x="1147875" y="776075"/>
            <a:ext cx="10037400" cy="18525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/>
              <a:t>Cárita Marilhants S. Castro</a:t>
            </a:r>
            <a:endParaRPr sz="5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None/>
            </a:pPr>
            <a:r>
              <a:rPr b="0" lang="en-GB" sz="3600"/>
              <a:t>Superintendente de Patrimônio, Gestão Documental e Frotas</a:t>
            </a:r>
            <a:endParaRPr sz="5700"/>
          </a:p>
        </p:txBody>
      </p:sp>
      <p:sp>
        <p:nvSpPr>
          <p:cNvPr id="314" name="Google Shape;314;p36"/>
          <p:cNvSpPr txBox="1"/>
          <p:nvPr>
            <p:ph idx="1" type="body"/>
          </p:nvPr>
        </p:nvSpPr>
        <p:spPr>
          <a:xfrm>
            <a:off x="1147875" y="3585725"/>
            <a:ext cx="10227900" cy="2735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Superintendência de Patrimônio,</a:t>
            </a:r>
            <a:br>
              <a:rPr b="1" lang="en-GB">
                <a:solidFill>
                  <a:schemeClr val="dk1"/>
                </a:solidFill>
              </a:rPr>
            </a:br>
            <a:r>
              <a:rPr b="1" lang="en-GB">
                <a:solidFill>
                  <a:schemeClr val="dk1"/>
                </a:solidFill>
              </a:rPr>
              <a:t>Gestão Documental e Frotas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u="sng"/>
              <a:t>67 3318-1414</a:t>
            </a:r>
            <a:endParaRPr u="sng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/>
              <a:t>supgdf@sad.ms.gov.br</a:t>
            </a:r>
            <a:endParaRPr u="sng"/>
          </a:p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36"/>
          <p:cNvSpPr/>
          <p:nvPr/>
        </p:nvSpPr>
        <p:spPr>
          <a:xfrm>
            <a:off x="0" y="3071475"/>
            <a:ext cx="302700" cy="3867900"/>
          </a:xfrm>
          <a:prstGeom prst="rect">
            <a:avLst/>
          </a:prstGeom>
          <a:solidFill>
            <a:srgbClr val="17171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316" name="Google Shape;316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8400" y="4683800"/>
            <a:ext cx="6133902" cy="163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 txBox="1"/>
          <p:nvPr>
            <p:ph type="title"/>
          </p:nvPr>
        </p:nvSpPr>
        <p:spPr>
          <a:xfrm>
            <a:off x="2196375" y="503750"/>
            <a:ext cx="9054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200"/>
              <a:t>Quais são os benefícios de um processo eletrônico/digital em comparação com os processos físicos?</a:t>
            </a:r>
            <a:endParaRPr sz="5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200"/>
          </a:p>
        </p:txBody>
      </p:sp>
      <p:sp>
        <p:nvSpPr>
          <p:cNvPr id="145" name="Google Shape;145;p19"/>
          <p:cNvSpPr txBox="1"/>
          <p:nvPr>
            <p:ph idx="1" type="body"/>
          </p:nvPr>
        </p:nvSpPr>
        <p:spPr>
          <a:xfrm>
            <a:off x="2196375" y="2704550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GB" sz="2500"/>
              <a:t>Execuções mais rápidas de tarefas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GB" sz="2500"/>
              <a:t>Redução de custos de impressão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GB" sz="2500"/>
              <a:t>Acesso remoto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GB" sz="2500"/>
              <a:t>Sustentabilidade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-GB" sz="2500">
                <a:solidFill>
                  <a:schemeClr val="dk1"/>
                </a:solidFill>
              </a:rPr>
              <a:t>Segurança da informação</a:t>
            </a:r>
            <a:endParaRPr sz="2500"/>
          </a:p>
        </p:txBody>
      </p:sp>
      <p:sp>
        <p:nvSpPr>
          <p:cNvPr id="146" name="Google Shape;146;p19"/>
          <p:cNvSpPr txBox="1"/>
          <p:nvPr>
            <p:ph idx="2" type="body"/>
          </p:nvPr>
        </p:nvSpPr>
        <p:spPr>
          <a:xfrm>
            <a:off x="7279253" y="2704550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GB" sz="2500"/>
              <a:t>Facilidade de pesquisa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GB" sz="2500"/>
              <a:t>Qualquer servidor público com acesso ao e-MS, e os usuários externos poderão iniciar o processo eletronicamente</a:t>
            </a:r>
            <a:endParaRPr sz="2500"/>
          </a:p>
        </p:txBody>
      </p:sp>
      <p:sp>
        <p:nvSpPr>
          <p:cNvPr id="147" name="Google Shape;147;p19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5C9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5C91C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148" name="Google Shape;14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0"/>
          <p:cNvSpPr txBox="1"/>
          <p:nvPr>
            <p:ph type="title"/>
          </p:nvPr>
        </p:nvSpPr>
        <p:spPr>
          <a:xfrm>
            <a:off x="2196375" y="5037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200"/>
              <a:t>Quais são os normativos que regulam o uso do sistema?</a:t>
            </a:r>
            <a:endParaRPr sz="5200"/>
          </a:p>
        </p:txBody>
      </p:sp>
      <p:sp>
        <p:nvSpPr>
          <p:cNvPr id="154" name="Google Shape;154;p20"/>
          <p:cNvSpPr txBox="1"/>
          <p:nvPr>
            <p:ph idx="1" type="body"/>
          </p:nvPr>
        </p:nvSpPr>
        <p:spPr>
          <a:xfrm>
            <a:off x="2196375" y="3161750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 sz="2500"/>
              <a:t>Decreto n. 16.307, de 25 de outubro de 2023 e a Resolução Conjunta SAD/SEGOV n. 01, de 28 de novembro de 2023.</a:t>
            </a:r>
            <a:endParaRPr sz="2500"/>
          </a:p>
        </p:txBody>
      </p:sp>
      <p:sp>
        <p:nvSpPr>
          <p:cNvPr id="155" name="Google Shape;155;p20"/>
          <p:cNvSpPr txBox="1"/>
          <p:nvPr>
            <p:ph idx="2" type="body"/>
          </p:nvPr>
        </p:nvSpPr>
        <p:spPr>
          <a:xfrm>
            <a:off x="7149375" y="3161750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00"/>
              <a:t>Sim. E</a:t>
            </a:r>
            <a:r>
              <a:rPr lang="en-GB" sz="2500"/>
              <a:t>stá disponível, através da Escolagov o curso denominado “Sistema Eletrônico de Processos: e-MS – Turma 01/2023” e está com as inscrições abertas.</a:t>
            </a:r>
            <a:endParaRPr sz="2500"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2500"/>
          </a:p>
        </p:txBody>
      </p:sp>
      <p:sp>
        <p:nvSpPr>
          <p:cNvPr id="156" name="Google Shape;156;p20"/>
          <p:cNvSpPr txBox="1"/>
          <p:nvPr>
            <p:ph type="title"/>
          </p:nvPr>
        </p:nvSpPr>
        <p:spPr>
          <a:xfrm>
            <a:off x="7149375" y="5037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200"/>
              <a:t>Existe algum treinamento disponível para aprender a utilizar </a:t>
            </a:r>
            <a:endParaRPr sz="4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200"/>
              <a:t>o sistema?</a:t>
            </a:r>
            <a:endParaRPr sz="4200"/>
          </a:p>
        </p:txBody>
      </p:sp>
      <p:sp>
        <p:nvSpPr>
          <p:cNvPr id="157" name="Google Shape;157;p20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5C9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5C91C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158" name="Google Shape;15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1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5C9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5C91C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164" name="Google Shape;16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1"/>
          <p:cNvSpPr txBox="1"/>
          <p:nvPr>
            <p:ph idx="2" type="body"/>
          </p:nvPr>
        </p:nvSpPr>
        <p:spPr>
          <a:xfrm>
            <a:off x="2308450" y="3142525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Os agentes públicos terceirizados poderão solicitar o cadastro na base do GSI, diretamente à SETDIG, por meio de formulário de solicitação de acesso, assinado por ele e pelo Gestor da Unidade onde o servidor desempenha suas funções.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1"/>
          <p:cNvSpPr txBox="1"/>
          <p:nvPr>
            <p:ph type="title"/>
          </p:nvPr>
        </p:nvSpPr>
        <p:spPr>
          <a:xfrm>
            <a:off x="2308450" y="484525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200"/>
              <a:t>Como será o cadastro e a utilização do sistema pelos </a:t>
            </a:r>
            <a:endParaRPr sz="4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200"/>
              <a:t>agentes públicos terceirizados?</a:t>
            </a:r>
            <a:endParaRPr sz="4200"/>
          </a:p>
        </p:txBody>
      </p:sp>
      <p:sp>
        <p:nvSpPr>
          <p:cNvPr id="167" name="Google Shape;167;p21"/>
          <p:cNvSpPr txBox="1"/>
          <p:nvPr>
            <p:ph type="title"/>
          </p:nvPr>
        </p:nvSpPr>
        <p:spPr>
          <a:xfrm>
            <a:off x="7149375" y="5037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200"/>
              <a:t>O servidor poderá ter acesso a mais de uma unidade organizacional?</a:t>
            </a:r>
            <a:endParaRPr sz="5200"/>
          </a:p>
        </p:txBody>
      </p:sp>
      <p:sp>
        <p:nvSpPr>
          <p:cNvPr id="168" name="Google Shape;168;p21"/>
          <p:cNvSpPr txBox="1"/>
          <p:nvPr>
            <p:ph idx="1" type="body"/>
          </p:nvPr>
        </p:nvSpPr>
        <p:spPr>
          <a:xfrm>
            <a:off x="7149375" y="3161750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Sim. Mediante a solicitação do Gestor da Unidade, a liberação de cadastro e indicação dos Pontos Focais Setoriais de cada órgão.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2"/>
          <p:cNvSpPr txBox="1"/>
          <p:nvPr>
            <p:ph type="title"/>
          </p:nvPr>
        </p:nvSpPr>
        <p:spPr>
          <a:xfrm>
            <a:off x="2196375" y="5037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500"/>
              <a:t>Será permitida a abertura de processos em formato físico em 2024?</a:t>
            </a:r>
            <a:endParaRPr sz="4500"/>
          </a:p>
        </p:txBody>
      </p:sp>
      <p:sp>
        <p:nvSpPr>
          <p:cNvPr id="174" name="Google Shape;174;p22"/>
          <p:cNvSpPr txBox="1"/>
          <p:nvPr>
            <p:ph idx="1" type="body"/>
          </p:nvPr>
        </p:nvSpPr>
        <p:spPr>
          <a:xfrm>
            <a:off x="2196375" y="3161750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 sz="2500"/>
              <a:t>Não. Nos termos do artigo 21 do Decreto n. 16.307/2023, a partir de 1º de janeiro de 2024 </a:t>
            </a:r>
            <a:r>
              <a:rPr b="1" lang="en-GB" sz="2500"/>
              <a:t>não </a:t>
            </a:r>
            <a:r>
              <a:rPr lang="en-GB" sz="2500"/>
              <a:t>poderão ser autuados processos administrativos em papel e fora do Sistema Eletrônico de Processos e-MS.</a:t>
            </a:r>
            <a:endParaRPr sz="2500"/>
          </a:p>
        </p:txBody>
      </p:sp>
      <p:sp>
        <p:nvSpPr>
          <p:cNvPr id="175" name="Google Shape;175;p22"/>
          <p:cNvSpPr txBox="1"/>
          <p:nvPr>
            <p:ph idx="2" type="body"/>
          </p:nvPr>
        </p:nvSpPr>
        <p:spPr>
          <a:xfrm>
            <a:off x="7377975" y="3161750"/>
            <a:ext cx="4497600" cy="3387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500"/>
              <a:t>Até 30 de junho de 2024 o dirigente máximo do órgão ou entidade deverá encaminhar para a SAD as informações dos sistemas, para que seja analisada a sua continuidade. </a:t>
            </a:r>
            <a:br>
              <a:rPr lang="en-GB" sz="2500"/>
            </a:br>
            <a:r>
              <a:rPr b="1" lang="en-GB" sz="2500"/>
              <a:t>O SGC continua normalmente</a:t>
            </a:r>
            <a:endParaRPr sz="2500"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2500"/>
          </a:p>
        </p:txBody>
      </p:sp>
      <p:sp>
        <p:nvSpPr>
          <p:cNvPr id="176" name="Google Shape;176;p22"/>
          <p:cNvSpPr txBox="1"/>
          <p:nvPr>
            <p:ph type="title"/>
          </p:nvPr>
        </p:nvSpPr>
        <p:spPr>
          <a:xfrm>
            <a:off x="7149375" y="503750"/>
            <a:ext cx="4497600" cy="220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00"/>
              <a:t>E no caso dos órgãos e entidades que possuem sistemas também para tramitação de processos?</a:t>
            </a:r>
            <a:endParaRPr sz="3800"/>
          </a:p>
        </p:txBody>
      </p:sp>
      <p:sp>
        <p:nvSpPr>
          <p:cNvPr id="177" name="Google Shape;177;p22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5C9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5C91C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178" name="Google Shape;17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3"/>
          <p:cNvSpPr/>
          <p:nvPr/>
        </p:nvSpPr>
        <p:spPr>
          <a:xfrm>
            <a:off x="3022725" y="2356425"/>
            <a:ext cx="9169500" cy="4664100"/>
          </a:xfrm>
          <a:prstGeom prst="rect">
            <a:avLst/>
          </a:prstGeom>
          <a:solidFill>
            <a:srgbClr val="FFCB2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184" name="Google Shape;184;p23"/>
          <p:cNvSpPr txBox="1"/>
          <p:nvPr>
            <p:ph type="title"/>
          </p:nvPr>
        </p:nvSpPr>
        <p:spPr>
          <a:xfrm>
            <a:off x="571175" y="240900"/>
            <a:ext cx="10994400" cy="20508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400"/>
              <a:t>Como funciona o processo de digitalização de documentos físicos?</a:t>
            </a:r>
            <a:endParaRPr sz="6400"/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400"/>
              <a:t> </a:t>
            </a:r>
            <a:endParaRPr sz="6400"/>
          </a:p>
        </p:txBody>
      </p:sp>
      <p:sp>
        <p:nvSpPr>
          <p:cNvPr id="185" name="Google Shape;185;p23"/>
          <p:cNvSpPr txBox="1"/>
          <p:nvPr>
            <p:ph idx="1" type="body"/>
          </p:nvPr>
        </p:nvSpPr>
        <p:spPr>
          <a:xfrm>
            <a:off x="3463625" y="2625475"/>
            <a:ext cx="8040300" cy="308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191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Processo administrativo físico em tramitação: </a:t>
            </a:r>
            <a:endParaRPr/>
          </a:p>
          <a:p>
            <a:pPr indent="-3683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GB" sz="2200"/>
              <a:t>Digitalização no e-MS, se atente à quantidade de volumes a decisão quanto à digitalização total é do Gestor de Unidade. </a:t>
            </a:r>
            <a:endParaRPr sz="2200"/>
          </a:p>
          <a:p>
            <a:pPr indent="-3683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GB" sz="2200"/>
              <a:t>Plano de Providências: Art. 22 do Decreto n. 16.307/2023, e remetê-lo à SAD até a data de 30 de junho de 2024 (modelo anexo ao Decreto).</a:t>
            </a:r>
            <a:endParaRPr sz="2200"/>
          </a:p>
          <a:p>
            <a:pPr indent="-4191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Processo administrativo físico arquivado:</a:t>
            </a:r>
            <a:endParaRPr/>
          </a:p>
          <a:p>
            <a:pPr indent="-3683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GB" sz="2200"/>
              <a:t>Não é necessário digitalizar no e-MS, ele compõem a massa documental do Estado.</a:t>
            </a:r>
            <a:endParaRPr/>
          </a:p>
        </p:txBody>
      </p:sp>
      <p:sp>
        <p:nvSpPr>
          <p:cNvPr id="186" name="Google Shape;186;p23"/>
          <p:cNvSpPr/>
          <p:nvPr/>
        </p:nvSpPr>
        <p:spPr>
          <a:xfrm>
            <a:off x="11912125" y="2356425"/>
            <a:ext cx="279900" cy="4664100"/>
          </a:xfrm>
          <a:prstGeom prst="rect">
            <a:avLst/>
          </a:prstGeom>
          <a:solidFill>
            <a:srgbClr val="1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187" name="Google Shape;187;p23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188" name="Google Shape;188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4"/>
          <p:cNvSpPr/>
          <p:nvPr/>
        </p:nvSpPr>
        <p:spPr>
          <a:xfrm>
            <a:off x="3022725" y="2356425"/>
            <a:ext cx="9169500" cy="4664100"/>
          </a:xfrm>
          <a:prstGeom prst="rect">
            <a:avLst/>
          </a:prstGeom>
          <a:solidFill>
            <a:srgbClr val="FFCB2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194" name="Google Shape;194;p24"/>
          <p:cNvSpPr txBox="1"/>
          <p:nvPr>
            <p:ph type="title"/>
          </p:nvPr>
        </p:nvSpPr>
        <p:spPr>
          <a:xfrm>
            <a:off x="571175" y="240900"/>
            <a:ext cx="10994400" cy="20508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400"/>
              <a:t>Como será o protocolo de documento no órgão ou entidade pelo cidadão? </a:t>
            </a:r>
            <a:endParaRPr sz="6400"/>
          </a:p>
        </p:txBody>
      </p:sp>
      <p:sp>
        <p:nvSpPr>
          <p:cNvPr id="195" name="Google Shape;195;p24"/>
          <p:cNvSpPr txBox="1"/>
          <p:nvPr>
            <p:ph idx="1" type="body"/>
          </p:nvPr>
        </p:nvSpPr>
        <p:spPr>
          <a:xfrm>
            <a:off x="3463625" y="2625475"/>
            <a:ext cx="8040300" cy="308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3937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●"/>
            </a:pPr>
            <a:r>
              <a:rPr b="1" lang="en-GB" sz="2600"/>
              <a:t>Usuário externo</a:t>
            </a:r>
            <a:r>
              <a:rPr lang="en-GB" sz="2600"/>
              <a:t> (pessoa física ou jurídica com acesso através do Portal de Serviços) - poderá peticionar diretamente no sistema.</a:t>
            </a:r>
            <a:endParaRPr sz="2600"/>
          </a:p>
          <a:p>
            <a:pPr indent="-393700" lvl="0" marL="45720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2600"/>
              <a:buChar char="●"/>
            </a:pPr>
            <a:r>
              <a:rPr b="1" lang="en-GB" sz="2600"/>
              <a:t>Público em geral </a:t>
            </a:r>
            <a:r>
              <a:rPr lang="en-GB" sz="2600"/>
              <a:t>(</a:t>
            </a:r>
            <a:r>
              <a:rPr lang="en-GB" sz="2600">
                <a:solidFill>
                  <a:schemeClr val="dk1"/>
                </a:solidFill>
              </a:rPr>
              <a:t>pessoa física ou jurídica </a:t>
            </a:r>
            <a:r>
              <a:rPr lang="en-GB" sz="2600"/>
              <a:t>que continue</a:t>
            </a:r>
            <a:r>
              <a:rPr lang="en-GB" sz="2600"/>
              <a:t> procurando pessoalmente a unidade de protocolo do órgão) - o cidadão entrega o documento ou mídia eletrônica, o protocolo verifica e digitaliza no sistema, devolvendo o documento ou mídia em seguida.  </a:t>
            </a:r>
            <a:endParaRPr sz="2600"/>
          </a:p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2100"/>
              </a:spcAft>
              <a:buNone/>
            </a:pPr>
            <a:r>
              <a:rPr b="1" lang="en-GB" sz="2200">
                <a:solidFill>
                  <a:schemeClr val="dk1"/>
                </a:solidFill>
              </a:rPr>
              <a:t>Obs: tanto para uma nova solicitação quanto para documento para ser inserido em processo existente.</a:t>
            </a:r>
            <a:endParaRPr b="1" sz="2600"/>
          </a:p>
        </p:txBody>
      </p:sp>
      <p:sp>
        <p:nvSpPr>
          <p:cNvPr id="196" name="Google Shape;196;p24"/>
          <p:cNvSpPr/>
          <p:nvPr/>
        </p:nvSpPr>
        <p:spPr>
          <a:xfrm>
            <a:off x="11912125" y="2356425"/>
            <a:ext cx="279900" cy="4664100"/>
          </a:xfrm>
          <a:prstGeom prst="rect">
            <a:avLst/>
          </a:prstGeom>
          <a:solidFill>
            <a:srgbClr val="1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197" name="Google Shape;197;p24"/>
          <p:cNvSpPr/>
          <p:nvPr/>
        </p:nvSpPr>
        <p:spPr>
          <a:xfrm>
            <a:off x="0" y="3851525"/>
            <a:ext cx="455100" cy="3006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198" name="Google Shape;198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5"/>
          <p:cNvSpPr txBox="1"/>
          <p:nvPr>
            <p:ph type="title"/>
          </p:nvPr>
        </p:nvSpPr>
        <p:spPr>
          <a:xfrm>
            <a:off x="644200" y="466900"/>
            <a:ext cx="3003900" cy="4327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600"/>
              <a:t>Qual o caminho para o Usuário Externo inserir os documentos no sistema?</a:t>
            </a:r>
            <a:endParaRPr sz="4600"/>
          </a:p>
        </p:txBody>
      </p:sp>
      <p:sp>
        <p:nvSpPr>
          <p:cNvPr id="204" name="Google Shape;204;p25"/>
          <p:cNvSpPr txBox="1"/>
          <p:nvPr>
            <p:ph idx="2" type="subTitle"/>
          </p:nvPr>
        </p:nvSpPr>
        <p:spPr>
          <a:xfrm>
            <a:off x="3257225" y="1251525"/>
            <a:ext cx="3247500" cy="856200"/>
          </a:xfrm>
          <a:prstGeom prst="rect">
            <a:avLst/>
          </a:prstGeom>
          <a:solidFill>
            <a:srgbClr val="111111"/>
          </a:solidFill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chemeClr val="lt1"/>
                </a:solidFill>
              </a:rPr>
              <a:t>Acessar ao Portal de Serviços</a:t>
            </a:r>
            <a:endParaRPr sz="2300">
              <a:solidFill>
                <a:schemeClr val="lt1"/>
              </a:solidFill>
            </a:endParaRPr>
          </a:p>
        </p:txBody>
      </p:sp>
      <p:sp>
        <p:nvSpPr>
          <p:cNvPr id="205" name="Google Shape;205;p25"/>
          <p:cNvSpPr txBox="1"/>
          <p:nvPr>
            <p:ph idx="4" type="subTitle"/>
          </p:nvPr>
        </p:nvSpPr>
        <p:spPr>
          <a:xfrm>
            <a:off x="4579118" y="2095292"/>
            <a:ext cx="3247500" cy="856200"/>
          </a:xfrm>
          <a:prstGeom prst="rect">
            <a:avLst/>
          </a:prstGeom>
          <a:solidFill>
            <a:srgbClr val="FFCB25"/>
          </a:solidFill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chemeClr val="dk1"/>
                </a:solidFill>
              </a:rPr>
              <a:t>Selecionar o serviço de peticionamento eletrônico</a:t>
            </a:r>
            <a:endParaRPr sz="2300">
              <a:solidFill>
                <a:schemeClr val="dk1"/>
              </a:solidFill>
            </a:endParaRPr>
          </a:p>
        </p:txBody>
      </p:sp>
      <p:sp>
        <p:nvSpPr>
          <p:cNvPr id="206" name="Google Shape;206;p25"/>
          <p:cNvSpPr txBox="1"/>
          <p:nvPr>
            <p:ph idx="4" type="subTitle"/>
          </p:nvPr>
        </p:nvSpPr>
        <p:spPr>
          <a:xfrm>
            <a:off x="7222900" y="3790177"/>
            <a:ext cx="3403200" cy="1003800"/>
          </a:xfrm>
          <a:prstGeom prst="rect">
            <a:avLst/>
          </a:prstGeom>
          <a:solidFill>
            <a:srgbClr val="FFCB25"/>
          </a:solidFill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chemeClr val="dk1"/>
                </a:solidFill>
              </a:rPr>
              <a:t>Anexar os documentos e envia para o órgão (unidade de protocolo)</a:t>
            </a:r>
            <a:endParaRPr sz="2300">
              <a:solidFill>
                <a:schemeClr val="dk1"/>
              </a:solidFill>
            </a:endParaRPr>
          </a:p>
        </p:txBody>
      </p:sp>
      <p:sp>
        <p:nvSpPr>
          <p:cNvPr id="207" name="Google Shape;207;p25"/>
          <p:cNvSpPr txBox="1"/>
          <p:nvPr>
            <p:ph idx="4" type="subTitle"/>
          </p:nvPr>
        </p:nvSpPr>
        <p:spPr>
          <a:xfrm>
            <a:off x="5901011" y="2948976"/>
            <a:ext cx="3247500" cy="856200"/>
          </a:xfrm>
          <a:prstGeom prst="rect">
            <a:avLst/>
          </a:prstGeom>
          <a:solidFill>
            <a:srgbClr val="111111"/>
          </a:solidFill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chemeClr val="lt1"/>
                </a:solidFill>
              </a:rPr>
              <a:t>I</a:t>
            </a:r>
            <a:r>
              <a:rPr lang="en-GB" sz="2300">
                <a:solidFill>
                  <a:schemeClr val="lt1"/>
                </a:solidFill>
              </a:rPr>
              <a:t>nformar se é processo novo ou existente</a:t>
            </a:r>
            <a:endParaRPr sz="2300">
              <a:solidFill>
                <a:schemeClr val="lt1"/>
              </a:solidFill>
            </a:endParaRPr>
          </a:p>
        </p:txBody>
      </p:sp>
      <p:sp>
        <p:nvSpPr>
          <p:cNvPr id="208" name="Google Shape;208;p25"/>
          <p:cNvSpPr txBox="1"/>
          <p:nvPr>
            <p:ph idx="4" type="subTitle"/>
          </p:nvPr>
        </p:nvSpPr>
        <p:spPr>
          <a:xfrm>
            <a:off x="8597875" y="4971050"/>
            <a:ext cx="3247500" cy="1251300"/>
          </a:xfrm>
          <a:prstGeom prst="rect">
            <a:avLst/>
          </a:prstGeom>
          <a:solidFill>
            <a:srgbClr val="666666"/>
          </a:solidFill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chemeClr val="lt1"/>
                </a:solidFill>
              </a:rPr>
              <a:t>A unidade de protocolo recebe, analisa e encaminha</a:t>
            </a:r>
            <a:endParaRPr sz="2300">
              <a:solidFill>
                <a:schemeClr val="lt1"/>
              </a:solidFill>
            </a:endParaRPr>
          </a:p>
        </p:txBody>
      </p:sp>
      <p:sp>
        <p:nvSpPr>
          <p:cNvPr id="209" name="Google Shape;209;p25"/>
          <p:cNvSpPr/>
          <p:nvPr/>
        </p:nvSpPr>
        <p:spPr>
          <a:xfrm>
            <a:off x="0" y="5060950"/>
            <a:ext cx="455100" cy="1797300"/>
          </a:xfrm>
          <a:prstGeom prst="rect">
            <a:avLst/>
          </a:prstGeom>
          <a:solidFill>
            <a:srgbClr val="F5C9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5C91C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210" name="Google Shape;21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250" y="5184125"/>
            <a:ext cx="628225" cy="1449775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25"/>
          <p:cNvSpPr/>
          <p:nvPr/>
        </p:nvSpPr>
        <p:spPr>
          <a:xfrm rot="5400000">
            <a:off x="4310525" y="2122742"/>
            <a:ext cx="354900" cy="305400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rgbClr val="1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12" name="Google Shape;212;p25"/>
          <p:cNvSpPr/>
          <p:nvPr/>
        </p:nvSpPr>
        <p:spPr>
          <a:xfrm rot="5400000">
            <a:off x="6943525" y="3814917"/>
            <a:ext cx="354900" cy="305400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rgbClr val="1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13" name="Google Shape;213;p25"/>
          <p:cNvSpPr/>
          <p:nvPr/>
        </p:nvSpPr>
        <p:spPr>
          <a:xfrm rot="5400000">
            <a:off x="5614150" y="2939842"/>
            <a:ext cx="354900" cy="305400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rgbClr val="FFCB2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14" name="Google Shape;214;p25"/>
          <p:cNvSpPr/>
          <p:nvPr/>
        </p:nvSpPr>
        <p:spPr>
          <a:xfrm rot="5400000">
            <a:off x="7996575" y="4911963"/>
            <a:ext cx="973800" cy="382200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rgbClr val="FFCB2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0174_Manhattan_Template_SlidesMania">
  <a:themeElements>
    <a:clrScheme name="Simple Light">
      <a:dk1>
        <a:srgbClr val="000000"/>
      </a:dk1>
      <a:lt1>
        <a:srgbClr val="FFFFFF"/>
      </a:lt1>
      <a:dk2>
        <a:srgbClr val="000000"/>
      </a:dk2>
      <a:lt2>
        <a:srgbClr val="EEEEEE"/>
      </a:lt2>
      <a:accent1>
        <a:srgbClr val="F5C91C"/>
      </a:accent1>
      <a:accent2>
        <a:srgbClr val="171717"/>
      </a:accent2>
      <a:accent3>
        <a:srgbClr val="0000FF"/>
      </a:accent3>
      <a:accent4>
        <a:srgbClr val="4A86E8"/>
      </a:accent4>
      <a:accent5>
        <a:srgbClr val="00FFFF"/>
      </a:accent5>
      <a:accent6>
        <a:srgbClr val="00FF00"/>
      </a:accent6>
      <a:hlink>
        <a:srgbClr val="17171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