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125"/>
  <p:notesSz cx="6858000" cy="9144000"/>
  <p:embeddedFontLst>
    <p:embeddedFont>
      <p:font typeface="PT Sans Narrow"/>
      <p:regular r:id="rId26"/>
      <p:bold r:id="rId27"/>
    </p:embeddedFont>
    <p:embeddedFont>
      <p:font typeface="Poppins"/>
      <p:regular r:id="rId28"/>
      <p:bold r:id="rId29"/>
      <p:italic r:id="rId30"/>
      <p:boldItalic r:id="rId31"/>
    </p:embeddedFont>
    <p:embeddedFont>
      <p:font typeface="Barlow Condensed"/>
      <p:regular r:id="rId32"/>
      <p:bold r:id="rId33"/>
      <p:italic r:id="rId34"/>
      <p:boldItalic r:id="rId35"/>
    </p:embeddedFont>
    <p:embeddedFont>
      <p:font typeface="Homemade Apple"/>
      <p:regular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TSansNarrow-regular.fntdata"/><Relationship Id="rId25" Type="http://schemas.openxmlformats.org/officeDocument/2006/relationships/slide" Target="slides/slide20.xml"/><Relationship Id="rId28" Type="http://schemas.openxmlformats.org/officeDocument/2006/relationships/font" Target="fonts/Poppins-regular.fntdata"/><Relationship Id="rId27" Type="http://schemas.openxmlformats.org/officeDocument/2006/relationships/font" Target="fonts/PTSansNarrow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oppi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oppins-boldItalic.fntdata"/><Relationship Id="rId30" Type="http://schemas.openxmlformats.org/officeDocument/2006/relationships/font" Target="fonts/Poppins-italic.fntdata"/><Relationship Id="rId11" Type="http://schemas.openxmlformats.org/officeDocument/2006/relationships/slide" Target="slides/slide6.xml"/><Relationship Id="rId33" Type="http://schemas.openxmlformats.org/officeDocument/2006/relationships/font" Target="fonts/BarlowCondensed-bold.fntdata"/><Relationship Id="rId10" Type="http://schemas.openxmlformats.org/officeDocument/2006/relationships/slide" Target="slides/slide5.xml"/><Relationship Id="rId32" Type="http://schemas.openxmlformats.org/officeDocument/2006/relationships/font" Target="fonts/BarlowCondensed-regular.fntdata"/><Relationship Id="rId13" Type="http://schemas.openxmlformats.org/officeDocument/2006/relationships/slide" Target="slides/slide8.xml"/><Relationship Id="rId35" Type="http://schemas.openxmlformats.org/officeDocument/2006/relationships/font" Target="fonts/BarlowCondensed-boldItalic.fntdata"/><Relationship Id="rId12" Type="http://schemas.openxmlformats.org/officeDocument/2006/relationships/slide" Target="slides/slide7.xml"/><Relationship Id="rId34" Type="http://schemas.openxmlformats.org/officeDocument/2006/relationships/font" Target="fonts/BarlowCondensed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HomemadeApple-regular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a8e56621f0_0_15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a8e56621f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ed8afd0e42_0_1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ed8afd0e4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ed8afd0e42_0_24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ed8afd0e4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ed8afd0e42_0_37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ed8afd0e42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ed8afd0e42_0_44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ed8afd0e42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ed8e7da08d_0_1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ed8e7da08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ed8afd0e42_0_14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ed8afd0e4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ed8e7da08d_0_32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1ed8e7da08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ed8e7da08d_0_50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1ed8e7da08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5a5c374d8_0_517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65a5c374d8_0_5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a8e56621f0_0_44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a8e56621f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ed8afd0e42_0_56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ed8afd0e4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5a5c374d8_0_183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5a5c374d8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a8e56621f0_0_62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a8e56621f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a8e56621f0_0_55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a8e56621f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8e56621f0_0_78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a8e56621f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5a5c374d8_0_161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5a5c374d8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a8e56621f0_0_96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a8e56621f0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65a5c374d8_0_428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65a5c374d8_0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slidesmania.com/" TargetMode="External"/><Relationship Id="rId3" Type="http://schemas.openxmlformats.org/officeDocument/2006/relationships/image" Target="../media/image4.png"/><Relationship Id="rId4" Type="http://schemas.openxmlformats.org/officeDocument/2006/relationships/hyperlink" Target="https://slidesmania.com/questions-powerpoint-google-slides/can-i-use-these-templates/" TargetMode="External"/><Relationship Id="rId11" Type="http://schemas.openxmlformats.org/officeDocument/2006/relationships/hyperlink" Target="https://www.instagram.com/slidesmania/" TargetMode="External"/><Relationship Id="rId10" Type="http://schemas.openxmlformats.org/officeDocument/2006/relationships/image" Target="../media/image8.png"/><Relationship Id="rId12" Type="http://schemas.openxmlformats.org/officeDocument/2006/relationships/image" Target="../media/image1.png"/><Relationship Id="rId9" Type="http://schemas.openxmlformats.org/officeDocument/2006/relationships/hyperlink" Target="https://www.pinterest.com/slidesmania/" TargetMode="External"/><Relationship Id="rId5" Type="http://schemas.openxmlformats.org/officeDocument/2006/relationships/hyperlink" Target="https://www.facebook.com/SlidesManiaSM/" TargetMode="External"/><Relationship Id="rId6" Type="http://schemas.openxmlformats.org/officeDocument/2006/relationships/image" Target="../media/image2.png"/><Relationship Id="rId7" Type="http://schemas.openxmlformats.org/officeDocument/2006/relationships/hyperlink" Target="https://twitter.com/SlidesManiaSM/" TargetMode="External"/><Relationship Id="rId8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5967050" y="964725"/>
            <a:ext cx="6225300" cy="589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80524" y="2533550"/>
            <a:ext cx="5562300" cy="273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80524" y="5150800"/>
            <a:ext cx="68388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1911650" y="423365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0" y="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1"/>
          <p:cNvSpPr/>
          <p:nvPr/>
        </p:nvSpPr>
        <p:spPr>
          <a:xfrm>
            <a:off x="0" y="0"/>
            <a:ext cx="290400" cy="262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489425" y="3306775"/>
            <a:ext cx="7964100" cy="19563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 or process">
  <p:cSld name="BLANK_4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10813718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3"/>
          <p:cNvSpPr txBox="1"/>
          <p:nvPr>
            <p:ph type="title"/>
          </p:nvPr>
        </p:nvSpPr>
        <p:spPr>
          <a:xfrm>
            <a:off x="415600" y="1545325"/>
            <a:ext cx="2699100" cy="4467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3480650" y="2205461"/>
            <a:ext cx="1999800" cy="4118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rtl="0" algn="r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419100" lvl="1" marL="9144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3pPr>
            <a:lvl4pPr indent="-419100" lvl="3" marL="18288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4pPr>
            <a:lvl5pPr indent="-419100" lvl="4" marL="22860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5pPr>
            <a:lvl6pPr indent="-419100" lvl="5" marL="27432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6pPr>
            <a:lvl7pPr indent="-419100" lvl="6" marL="32004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7pPr>
            <a:lvl8pPr indent="-419100" lvl="7" marL="36576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8pPr>
            <a:lvl9pPr indent="-419100" lvl="8" marL="4114800" rtl="0" algn="r"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2" type="subTitle"/>
          </p:nvPr>
        </p:nvSpPr>
        <p:spPr>
          <a:xfrm>
            <a:off x="3480650" y="1280275"/>
            <a:ext cx="1999800" cy="797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3200"/>
            </a:lvl1pPr>
            <a:lvl2pPr lvl="1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2pPr>
            <a:lvl3pPr lvl="2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3pPr>
            <a:lvl4pPr lvl="3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4pPr>
            <a:lvl5pPr lvl="4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5pPr>
            <a:lvl6pPr lvl="5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6pPr>
            <a:lvl7pPr lvl="6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7pPr>
            <a:lvl8pPr lvl="7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8pPr>
            <a:lvl9pPr lvl="8" rtl="0" algn="r">
              <a:spcBef>
                <a:spcPts val="2100"/>
              </a:spcBef>
              <a:spcAft>
                <a:spcPts val="2100"/>
              </a:spcAft>
              <a:buNone/>
              <a:defRPr b="1" sz="3200"/>
            </a:lvl9pPr>
          </a:lstStyle>
          <a:p/>
        </p:txBody>
      </p:sp>
      <p:sp>
        <p:nvSpPr>
          <p:cNvPr id="88" name="Google Shape;88;p13"/>
          <p:cNvSpPr txBox="1"/>
          <p:nvPr>
            <p:ph idx="3" type="body"/>
          </p:nvPr>
        </p:nvSpPr>
        <p:spPr>
          <a:xfrm>
            <a:off x="5608009" y="2205461"/>
            <a:ext cx="1999800" cy="4118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rtl="0" algn="r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419100" lvl="1" marL="9144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3pPr>
            <a:lvl4pPr indent="-419100" lvl="3" marL="18288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4pPr>
            <a:lvl5pPr indent="-419100" lvl="4" marL="22860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5pPr>
            <a:lvl6pPr indent="-419100" lvl="5" marL="27432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6pPr>
            <a:lvl7pPr indent="-419100" lvl="6" marL="32004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7pPr>
            <a:lvl8pPr indent="-419100" lvl="7" marL="36576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8pPr>
            <a:lvl9pPr indent="-419100" lvl="8" marL="4114800" rtl="0" algn="r"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4" type="subTitle"/>
          </p:nvPr>
        </p:nvSpPr>
        <p:spPr>
          <a:xfrm>
            <a:off x="5608009" y="1280275"/>
            <a:ext cx="1999800" cy="797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3200"/>
            </a:lvl1pPr>
            <a:lvl2pPr lvl="1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2pPr>
            <a:lvl3pPr lvl="2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3pPr>
            <a:lvl4pPr lvl="3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4pPr>
            <a:lvl5pPr lvl="4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5pPr>
            <a:lvl6pPr lvl="5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6pPr>
            <a:lvl7pPr lvl="6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7pPr>
            <a:lvl8pPr lvl="7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8pPr>
            <a:lvl9pPr lvl="8" rtl="0" algn="r">
              <a:spcBef>
                <a:spcPts val="2100"/>
              </a:spcBef>
              <a:spcAft>
                <a:spcPts val="2100"/>
              </a:spcAft>
              <a:buNone/>
              <a:defRPr b="1" sz="3200"/>
            </a:lvl9pPr>
          </a:lstStyle>
          <a:p/>
        </p:txBody>
      </p:sp>
      <p:sp>
        <p:nvSpPr>
          <p:cNvPr id="90" name="Google Shape;90;p13"/>
          <p:cNvSpPr txBox="1"/>
          <p:nvPr>
            <p:ph idx="5" type="body"/>
          </p:nvPr>
        </p:nvSpPr>
        <p:spPr>
          <a:xfrm>
            <a:off x="7735368" y="2205461"/>
            <a:ext cx="1999800" cy="4118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rtl="0" algn="r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419100" lvl="1" marL="9144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3pPr>
            <a:lvl4pPr indent="-419100" lvl="3" marL="18288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4pPr>
            <a:lvl5pPr indent="-419100" lvl="4" marL="22860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5pPr>
            <a:lvl6pPr indent="-419100" lvl="5" marL="27432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6pPr>
            <a:lvl7pPr indent="-419100" lvl="6" marL="32004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7pPr>
            <a:lvl8pPr indent="-419100" lvl="7" marL="36576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8pPr>
            <a:lvl9pPr indent="-419100" lvl="8" marL="4114800" rtl="0" algn="r"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6" type="subTitle"/>
          </p:nvPr>
        </p:nvSpPr>
        <p:spPr>
          <a:xfrm>
            <a:off x="7735368" y="1280275"/>
            <a:ext cx="1999800" cy="797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3200"/>
            </a:lvl1pPr>
            <a:lvl2pPr lvl="1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2pPr>
            <a:lvl3pPr lvl="2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3pPr>
            <a:lvl4pPr lvl="3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4pPr>
            <a:lvl5pPr lvl="4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5pPr>
            <a:lvl6pPr lvl="5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6pPr>
            <a:lvl7pPr lvl="6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7pPr>
            <a:lvl8pPr lvl="7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8pPr>
            <a:lvl9pPr lvl="8" rtl="0" algn="r">
              <a:spcBef>
                <a:spcPts val="2100"/>
              </a:spcBef>
              <a:spcAft>
                <a:spcPts val="2100"/>
              </a:spcAft>
              <a:buNone/>
              <a:defRPr b="1" sz="3200"/>
            </a:lvl9pPr>
          </a:lstStyle>
          <a:p/>
        </p:txBody>
      </p:sp>
      <p:sp>
        <p:nvSpPr>
          <p:cNvPr id="92" name="Google Shape;92;p13"/>
          <p:cNvSpPr txBox="1"/>
          <p:nvPr>
            <p:ph idx="7" type="body"/>
          </p:nvPr>
        </p:nvSpPr>
        <p:spPr>
          <a:xfrm>
            <a:off x="9862727" y="2205461"/>
            <a:ext cx="1999800" cy="4118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rtl="0" algn="r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419100" lvl="1" marL="9144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3pPr>
            <a:lvl4pPr indent="-419100" lvl="3" marL="18288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4pPr>
            <a:lvl5pPr indent="-419100" lvl="4" marL="22860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5pPr>
            <a:lvl6pPr indent="-419100" lvl="5" marL="2743200" rtl="0" algn="r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6pPr>
            <a:lvl7pPr indent="-419100" lvl="6" marL="3200400" rtl="0" algn="r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7pPr>
            <a:lvl8pPr indent="-419100" lvl="7" marL="3657600" rtl="0" algn="r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8pPr>
            <a:lvl9pPr indent="-419100" lvl="8" marL="4114800" rtl="0" algn="r"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8" type="subTitle"/>
          </p:nvPr>
        </p:nvSpPr>
        <p:spPr>
          <a:xfrm>
            <a:off x="9862727" y="1280275"/>
            <a:ext cx="1999800" cy="797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3200"/>
            </a:lvl1pPr>
            <a:lvl2pPr lvl="1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2pPr>
            <a:lvl3pPr lvl="2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3pPr>
            <a:lvl4pPr lvl="3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4pPr>
            <a:lvl5pPr lvl="4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5pPr>
            <a:lvl6pPr lvl="5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6pPr>
            <a:lvl7pPr lvl="6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7pPr>
            <a:lvl8pPr lvl="7" rtl="0" algn="r">
              <a:spcBef>
                <a:spcPts val="2100"/>
              </a:spcBef>
              <a:spcAft>
                <a:spcPts val="0"/>
              </a:spcAft>
              <a:buNone/>
              <a:defRPr b="1" sz="3200"/>
            </a:lvl8pPr>
            <a:lvl9pPr lvl="8" rtl="0" algn="r">
              <a:spcBef>
                <a:spcPts val="2100"/>
              </a:spcBef>
              <a:spcAft>
                <a:spcPts val="2100"/>
              </a:spcAft>
              <a:buNone/>
              <a:defRPr b="1" sz="3200"/>
            </a:lvl9pPr>
          </a:lstStyle>
          <a:p/>
        </p:txBody>
      </p:sp>
      <p:sp>
        <p:nvSpPr>
          <p:cNvPr id="94" name="Google Shape;94;p13"/>
          <p:cNvSpPr/>
          <p:nvPr/>
        </p:nvSpPr>
        <p:spPr>
          <a:xfrm>
            <a:off x="4010750" y="-31825"/>
            <a:ext cx="8181300" cy="340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0" y="5061125"/>
            <a:ext cx="10813800" cy="179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0" y="1105925"/>
            <a:ext cx="290400" cy="575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itle">
  <p:cSld name="BLANK_3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/>
          <p:nvPr/>
        </p:nvSpPr>
        <p:spPr>
          <a:xfrm>
            <a:off x="5967050" y="-75"/>
            <a:ext cx="622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1911650" y="423365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0" y="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14"/>
          <p:cNvSpPr txBox="1"/>
          <p:nvPr>
            <p:ph type="title"/>
          </p:nvPr>
        </p:nvSpPr>
        <p:spPr>
          <a:xfrm>
            <a:off x="2830475" y="1123500"/>
            <a:ext cx="7322700" cy="4736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150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2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2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2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2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2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2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2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28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ubtitle">
  <p:cSld name="BLANK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3042950" y="4255125"/>
            <a:ext cx="9135000" cy="26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 flipH="1">
            <a:off x="11901725" y="4255125"/>
            <a:ext cx="290400" cy="26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5"/>
          <p:cNvSpPr txBox="1"/>
          <p:nvPr>
            <p:ph type="title"/>
          </p:nvPr>
        </p:nvSpPr>
        <p:spPr>
          <a:xfrm>
            <a:off x="390629" y="515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09" name="Google Shape;109;p15"/>
          <p:cNvSpPr txBox="1"/>
          <p:nvPr>
            <p:ph idx="1" type="subTitle"/>
          </p:nvPr>
        </p:nvSpPr>
        <p:spPr>
          <a:xfrm>
            <a:off x="390629" y="2608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0" name="Google Shape;110;p15"/>
          <p:cNvSpPr/>
          <p:nvPr/>
        </p:nvSpPr>
        <p:spPr>
          <a:xfrm>
            <a:off x="0" y="0"/>
            <a:ext cx="290400" cy="262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4010750" y="-31825"/>
            <a:ext cx="8181300" cy="340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redits">
  <p:cSld name="BLANK_1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1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4" name="Google Shape;114;p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15" name="Google Shape;115;p16">
              <a:hlinkClick r:id="rId2"/>
            </p:cNvPr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5600" y="331100"/>
              <a:ext cx="5101466" cy="2201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16"/>
            <p:cNvSpPr txBox="1"/>
            <p:nvPr/>
          </p:nvSpPr>
          <p:spPr>
            <a:xfrm>
              <a:off x="463500" y="2858061"/>
              <a:ext cx="8956500" cy="244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Free </a:t>
              </a:r>
              <a:r>
                <a:rPr lang="en-GB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themes and templates for </a:t>
              </a:r>
              <a:r>
                <a:rPr b="1" lang="en-GB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Google Slides</a:t>
              </a:r>
              <a:r>
                <a:rPr lang="en-GB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 or </a:t>
              </a:r>
              <a:r>
                <a:rPr b="1" lang="en-GB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PowerPoint</a:t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000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NOT to be sold as is or modified!</a:t>
              </a:r>
              <a:endParaRPr b="1" sz="3000">
                <a:solidFill>
                  <a:srgbClr val="FFCB25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Read </a:t>
              </a:r>
              <a:r>
                <a:rPr lang="en-GB" sz="2700" u="sng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  <a:hlinkClick r:id="rId4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FAQ</a:t>
              </a:r>
              <a:r>
                <a:rPr b="1" lang="en-GB" sz="4400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r>
                <a:rPr lang="en-GB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on slidesmania.com</a:t>
              </a:r>
              <a:endParaRPr sz="27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17" name="Google Shape;117;p16"/>
            <p:cNvCxnSpPr/>
            <p:nvPr/>
          </p:nvCxnSpPr>
          <p:spPr>
            <a:xfrm>
              <a:off x="10423367" y="5688858"/>
              <a:ext cx="1495200" cy="12900"/>
            </a:xfrm>
            <a:prstGeom prst="straightConnector1">
              <a:avLst/>
            </a:prstGeom>
            <a:noFill/>
            <a:ln cap="flat" cmpd="sng" w="38100">
              <a:solidFill>
                <a:srgbClr val="FFCB2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118" name="Google Shape;118;p16">
              <a:hlinkClick r:id="rId5"/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982558" y="5912306"/>
              <a:ext cx="713232" cy="63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6">
              <a:hlinkClick r:id="rId7"/>
            </p:cNvPr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9764428" y="5916798"/>
              <a:ext cx="708660" cy="6288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6">
              <a:hlinkClick r:id="rId9"/>
            </p:cNvPr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0541715" y="5905569"/>
              <a:ext cx="612648" cy="624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6">
              <a:hlinkClick r:id="rId11"/>
            </p:cNvPr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11219049" y="5916799"/>
              <a:ext cx="699516" cy="6019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6"/>
            <p:cNvSpPr txBox="1"/>
            <p:nvPr/>
          </p:nvSpPr>
          <p:spPr>
            <a:xfrm>
              <a:off x="7072500" y="4813375"/>
              <a:ext cx="4915500" cy="10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400">
                  <a:solidFill>
                    <a:srgbClr val="252525"/>
                  </a:solidFill>
                  <a:latin typeface="Homemade Apple"/>
                  <a:ea typeface="Homemade Apple"/>
                  <a:cs typeface="Homemade Apple"/>
                  <a:sym typeface="Homemade Apple"/>
                </a:rPr>
                <a:t>Sharing is caring!</a:t>
              </a:r>
              <a:endParaRPr b="1" sz="2400">
                <a:solidFill>
                  <a:srgbClr val="252525"/>
                </a:solidFill>
                <a:latin typeface="Homemade Apple"/>
                <a:ea typeface="Homemade Apple"/>
                <a:cs typeface="Homemade Apple"/>
                <a:sym typeface="Homemade Apple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5967050" y="964725"/>
            <a:ext cx="6225300" cy="589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11911650" y="423365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0" y="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3266100" y="1646275"/>
            <a:ext cx="5427000" cy="4455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b="1" sz="9600"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 flipH="1">
            <a:off x="4983125" y="6108675"/>
            <a:ext cx="7209000" cy="74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 flipH="1">
            <a:off x="9575" y="964675"/>
            <a:ext cx="2091600" cy="589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 flipH="1">
            <a:off x="0" y="423360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 txBox="1"/>
          <p:nvPr>
            <p:ph type="title"/>
          </p:nvPr>
        </p:nvSpPr>
        <p:spPr>
          <a:xfrm>
            <a:off x="2650375" y="669575"/>
            <a:ext cx="9126300" cy="1629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2650375" y="2756947"/>
            <a:ext cx="9126300" cy="3411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419100" lvl="1" marL="91440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3pPr>
            <a:lvl4pPr indent="-419100" lvl="3" marL="1828800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4pPr>
            <a:lvl5pPr indent="-419100" lvl="4" marL="228600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5pPr>
            <a:lvl6pPr indent="-419100" lvl="5" marL="2743200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6pPr>
            <a:lvl7pPr indent="-419100" lvl="6" marL="3200400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7pPr>
            <a:lvl8pPr indent="-419100" lvl="7" marL="365760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8pPr>
            <a:lvl9pPr indent="-419100" lvl="8" marL="4114800"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 flipH="1">
            <a:off x="9500" y="-125"/>
            <a:ext cx="1853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5"/>
          <p:cNvSpPr txBox="1"/>
          <p:nvPr>
            <p:ph type="title"/>
          </p:nvPr>
        </p:nvSpPr>
        <p:spPr>
          <a:xfrm>
            <a:off x="2339175" y="611700"/>
            <a:ext cx="85221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2339175" y="2296325"/>
            <a:ext cx="4430400" cy="3795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7346294" y="2296325"/>
            <a:ext cx="4430400" cy="3795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5"/>
          <p:cNvSpPr/>
          <p:nvPr/>
        </p:nvSpPr>
        <p:spPr>
          <a:xfrm flipH="1">
            <a:off x="0" y="4233600"/>
            <a:ext cx="290400" cy="262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11901725" y="-125"/>
            <a:ext cx="290400" cy="262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TITLE_AND_TWO_COLUMNS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2064575" y="-31925"/>
            <a:ext cx="10118100" cy="138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11901725" y="-31859"/>
            <a:ext cx="290400" cy="138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6"/>
          <p:cNvSpPr txBox="1"/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01425" y="2534300"/>
            <a:ext cx="3345900" cy="3557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 rtl="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 rtl="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 rtl="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 rtl="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 rtl="0"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582674" y="2534300"/>
            <a:ext cx="3345900" cy="3557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 rtl="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 rtl="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 rtl="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 rtl="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 rtl="0"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8363939" y="2534300"/>
            <a:ext cx="3345900" cy="3557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 rtl="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 rtl="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 rtl="0">
              <a:spcBef>
                <a:spcPts val="21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 rtl="0">
              <a:spcBef>
                <a:spcPts val="21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 rtl="0">
              <a:spcBef>
                <a:spcPts val="21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 rtl="0"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48" name="Google Shape;48;p6"/>
          <p:cNvSpPr/>
          <p:nvPr/>
        </p:nvSpPr>
        <p:spPr>
          <a:xfrm>
            <a:off x="0" y="5469291"/>
            <a:ext cx="290400" cy="138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6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11901725" y="-31834"/>
            <a:ext cx="290400" cy="387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>
            <a:off x="0" y="2895791"/>
            <a:ext cx="290400" cy="3962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14175" y="3083500"/>
            <a:ext cx="9135000" cy="383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8"/>
          <p:cNvSpPr txBox="1"/>
          <p:nvPr>
            <p:ph type="title"/>
          </p:nvPr>
        </p:nvSpPr>
        <p:spPr>
          <a:xfrm>
            <a:off x="1147879" y="753350"/>
            <a:ext cx="65988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" type="body"/>
          </p:nvPr>
        </p:nvSpPr>
        <p:spPr>
          <a:xfrm>
            <a:off x="1147879" y="1865350"/>
            <a:ext cx="65988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419100" lvl="1" marL="91440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3pPr>
            <a:lvl4pPr indent="-419100" lvl="3" marL="1828800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4pPr>
            <a:lvl5pPr indent="-419100" lvl="4" marL="228600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5pPr>
            <a:lvl6pPr indent="-419100" lvl="5" marL="2743200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6pPr>
            <a:lvl7pPr indent="-419100" lvl="6" marL="3200400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7pPr>
            <a:lvl8pPr indent="-419100" lvl="7" marL="365760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8pPr>
            <a:lvl9pPr indent="-419100" lvl="8" marL="4114800"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0" y="3083500"/>
            <a:ext cx="290400" cy="383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8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ONE_COLUMN_TEXT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3042950" y="3022500"/>
            <a:ext cx="9135000" cy="383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/>
          <p:nvPr/>
        </p:nvSpPr>
        <p:spPr>
          <a:xfrm flipH="1">
            <a:off x="11901725" y="3022500"/>
            <a:ext cx="290400" cy="383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9"/>
          <p:cNvSpPr txBox="1"/>
          <p:nvPr>
            <p:ph type="title"/>
          </p:nvPr>
        </p:nvSpPr>
        <p:spPr>
          <a:xfrm>
            <a:off x="571172" y="1436450"/>
            <a:ext cx="109944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>
            <a:off x="3463625" y="3533150"/>
            <a:ext cx="8273400" cy="2559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419100" lvl="1" marL="914400" rtl="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 rtl="0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3pPr>
            <a:lvl4pPr indent="-419100" lvl="3" marL="1828800" rtl="0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4pPr>
            <a:lvl5pPr indent="-419100" lvl="4" marL="2286000" rtl="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5pPr>
            <a:lvl6pPr indent="-419100" lvl="5" marL="2743200" rtl="0">
              <a:spcBef>
                <a:spcPts val="2100"/>
              </a:spcBef>
              <a:spcAft>
                <a:spcPts val="0"/>
              </a:spcAft>
              <a:buSzPts val="3000"/>
              <a:buChar char="■"/>
              <a:defRPr/>
            </a:lvl6pPr>
            <a:lvl7pPr indent="-419100" lvl="6" marL="3200400" rtl="0">
              <a:spcBef>
                <a:spcPts val="2100"/>
              </a:spcBef>
              <a:spcAft>
                <a:spcPts val="0"/>
              </a:spcAft>
              <a:buSzPts val="3000"/>
              <a:buChar char="●"/>
              <a:defRPr/>
            </a:lvl7pPr>
            <a:lvl8pPr indent="-419100" lvl="7" marL="3657600" rtl="0">
              <a:spcBef>
                <a:spcPts val="2100"/>
              </a:spcBef>
              <a:spcAft>
                <a:spcPts val="0"/>
              </a:spcAft>
              <a:buSzPts val="3000"/>
              <a:buChar char="○"/>
              <a:defRPr/>
            </a:lvl8pPr>
            <a:lvl9pPr indent="-419100" lvl="8" marL="4114800" rtl="0">
              <a:spcBef>
                <a:spcPts val="2100"/>
              </a:spcBef>
              <a:spcAft>
                <a:spcPts val="2100"/>
              </a:spcAft>
              <a:buSzPts val="3000"/>
              <a:buChar char="■"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0" y="0"/>
            <a:ext cx="290400" cy="262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/>
        </p:nvSpPr>
        <p:spPr>
          <a:xfrm flipH="1">
            <a:off x="9700" y="964725"/>
            <a:ext cx="6225300" cy="589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0"/>
          <p:cNvSpPr/>
          <p:nvPr/>
        </p:nvSpPr>
        <p:spPr>
          <a:xfrm flipH="1">
            <a:off x="0" y="423365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0"/>
          <p:cNvSpPr/>
          <p:nvPr/>
        </p:nvSpPr>
        <p:spPr>
          <a:xfrm flipH="1">
            <a:off x="11911650" y="0"/>
            <a:ext cx="290400" cy="26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2356173" y="508675"/>
            <a:ext cx="84906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0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PT Sans Narrow"/>
              <a:buNone/>
              <a:defRPr b="1" sz="69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04" y="1536633"/>
            <a:ext cx="113610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419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●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indent="-41910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○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indent="-41910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■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indent="-41910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●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indent="-41910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○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indent="-41910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■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indent="-41910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●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indent="-41910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T Sans Narrow"/>
              <a:buChar char="○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indent="-41910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3000"/>
              <a:buFont typeface="PT Sans Narrow"/>
              <a:buChar char="■"/>
              <a:defRPr sz="30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type="ctrTitle"/>
          </p:nvPr>
        </p:nvSpPr>
        <p:spPr>
          <a:xfrm>
            <a:off x="3080524" y="2060550"/>
            <a:ext cx="5562300" cy="273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700"/>
              <a:t>DÚVIDAS</a:t>
            </a:r>
            <a:endParaRPr sz="8700"/>
          </a:p>
        </p:txBody>
      </p:sp>
      <p:pic>
        <p:nvPicPr>
          <p:cNvPr id="128" name="Google Shape;12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2500" y="1901375"/>
            <a:ext cx="1765400" cy="407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/>
          <p:nvPr/>
        </p:nvSpPr>
        <p:spPr>
          <a:xfrm>
            <a:off x="0" y="5216625"/>
            <a:ext cx="455100" cy="1646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"/>
          <p:cNvSpPr txBox="1"/>
          <p:nvPr>
            <p:ph type="title"/>
          </p:nvPr>
        </p:nvSpPr>
        <p:spPr>
          <a:xfrm>
            <a:off x="2091775" y="1964300"/>
            <a:ext cx="86982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Quando o cidadão vem fisicamente no órgão existe a possibilidade de entregar um recibo </a:t>
            </a:r>
            <a:r>
              <a:rPr lang="en-GB" sz="4500"/>
              <a:t>para</a:t>
            </a:r>
            <a:r>
              <a:rPr lang="en-GB" sz="4500"/>
              <a:t> ele? </a:t>
            </a:r>
            <a:r>
              <a:rPr lang="en-GB" sz="4500"/>
              <a:t>E no peticionamento online?</a:t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</p:txBody>
      </p:sp>
      <p:sp>
        <p:nvSpPr>
          <p:cNvPr id="220" name="Google Shape;220;p26"/>
          <p:cNvSpPr txBox="1"/>
          <p:nvPr>
            <p:ph idx="1" type="body"/>
          </p:nvPr>
        </p:nvSpPr>
        <p:spPr>
          <a:xfrm>
            <a:off x="2091775" y="4653625"/>
            <a:ext cx="8376300" cy="1438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Sim, o sistema emitirá recibo de protocolo para ser impresso e entregue ao público que estiver fisicamente no órgão, e no caso do peticionamento online pelo Usuário Externo ele poderá fazer a impressão após a realização do ato.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6"/>
          <p:cNvSpPr/>
          <p:nvPr/>
        </p:nvSpPr>
        <p:spPr>
          <a:xfrm>
            <a:off x="0" y="5216625"/>
            <a:ext cx="455100" cy="1646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22" name="Google Shape;222;p26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23" name="Google Shape;22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7"/>
          <p:cNvSpPr/>
          <p:nvPr/>
        </p:nvSpPr>
        <p:spPr>
          <a:xfrm>
            <a:off x="3022725" y="2737425"/>
            <a:ext cx="9169500" cy="4664100"/>
          </a:xfrm>
          <a:prstGeom prst="rect">
            <a:avLst/>
          </a:prstGeom>
          <a:solidFill>
            <a:srgbClr val="FFCB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29" name="Google Shape;229;p27"/>
          <p:cNvSpPr txBox="1"/>
          <p:nvPr>
            <p:ph type="title"/>
          </p:nvPr>
        </p:nvSpPr>
        <p:spPr>
          <a:xfrm>
            <a:off x="571175" y="393300"/>
            <a:ext cx="10994400" cy="20508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400"/>
              <a:t>No caso de protocolo incompleto, o que deve ser feito?</a:t>
            </a:r>
            <a:endParaRPr sz="6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600"/>
              <a:t>Em alguns órgãos existem normativos que determinam que certas solicitações possuem documentações específicas.</a:t>
            </a:r>
            <a:endParaRPr sz="2600"/>
          </a:p>
        </p:txBody>
      </p:sp>
      <p:sp>
        <p:nvSpPr>
          <p:cNvPr id="230" name="Google Shape;230;p27"/>
          <p:cNvSpPr txBox="1"/>
          <p:nvPr>
            <p:ph idx="1" type="body"/>
          </p:nvPr>
        </p:nvSpPr>
        <p:spPr>
          <a:xfrm>
            <a:off x="3463625" y="3082675"/>
            <a:ext cx="8040300" cy="3085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-GB" sz="2600"/>
              <a:t>No peticionamento eletrônico </a:t>
            </a:r>
            <a:r>
              <a:rPr lang="en-GB" sz="2600"/>
              <a:t>de</a:t>
            </a:r>
            <a:r>
              <a:rPr lang="en-GB" sz="2600"/>
              <a:t> Usuário Externo, os documentos seguirão para a unidade de protocolo realizar a análise documental, que em caso de divergência, será informada por e-mail ao usuário para encaminhamento dos documentos corretos.</a:t>
            </a:r>
            <a:endParaRPr sz="2600"/>
          </a:p>
          <a:p>
            <a:pPr indent="-368300" lvl="0" marL="457200" rtl="0" algn="l"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200"/>
              <a:buChar char="●"/>
            </a:pPr>
            <a:r>
              <a:rPr lang="en-GB" sz="2600"/>
              <a:t> No ato do recebimento do processo na unidade de protocolo o servidor informará as irregularidades.</a:t>
            </a:r>
            <a:endParaRPr sz="2600"/>
          </a:p>
        </p:txBody>
      </p:sp>
      <p:sp>
        <p:nvSpPr>
          <p:cNvPr id="231" name="Google Shape;231;p27"/>
          <p:cNvSpPr/>
          <p:nvPr/>
        </p:nvSpPr>
        <p:spPr>
          <a:xfrm>
            <a:off x="11912125" y="2737425"/>
            <a:ext cx="279900" cy="4664100"/>
          </a:xfrm>
          <a:prstGeom prst="rect">
            <a:avLst/>
          </a:prstGeom>
          <a:solidFill>
            <a:srgbClr val="1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32" name="Google Shape;232;p27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33" name="Google Shape;23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8"/>
          <p:cNvSpPr txBox="1"/>
          <p:nvPr>
            <p:ph type="title"/>
          </p:nvPr>
        </p:nvSpPr>
        <p:spPr>
          <a:xfrm>
            <a:off x="2196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/>
              <a:t>Como o cidadão pode acompanhar o andamento do processo? </a:t>
            </a:r>
            <a:endParaRPr sz="5200"/>
          </a:p>
        </p:txBody>
      </p:sp>
      <p:sp>
        <p:nvSpPr>
          <p:cNvPr id="239" name="Google Shape;239;p28"/>
          <p:cNvSpPr txBox="1"/>
          <p:nvPr>
            <p:ph idx="1" type="body"/>
          </p:nvPr>
        </p:nvSpPr>
        <p:spPr>
          <a:xfrm>
            <a:off x="2196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No site:</a:t>
            </a:r>
            <a:br>
              <a:rPr lang="en-GB"/>
            </a:br>
            <a:r>
              <a:rPr lang="en-GB"/>
              <a:t>www.consultaprocesso.ms.gov.br</a:t>
            </a:r>
            <a:endParaRPr/>
          </a:p>
        </p:txBody>
      </p:sp>
      <p:sp>
        <p:nvSpPr>
          <p:cNvPr id="240" name="Google Shape;240;p28"/>
          <p:cNvSpPr txBox="1"/>
          <p:nvPr>
            <p:ph idx="2" type="body"/>
          </p:nvPr>
        </p:nvSpPr>
        <p:spPr>
          <a:xfrm>
            <a:off x="7149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Os servidores públicos acompanharão os processos que atuaram pelo sistema e-MS, a partir da área de trabalho acessando as “minhas solicitações”. 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8"/>
          <p:cNvSpPr txBox="1"/>
          <p:nvPr>
            <p:ph type="title"/>
          </p:nvPr>
        </p:nvSpPr>
        <p:spPr>
          <a:xfrm>
            <a:off x="7149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/>
              <a:t>Como posso acompanhar o andamento dos meus processos (processos que eu servidor público iniciei) no sistema?</a:t>
            </a:r>
            <a:endParaRPr sz="3300"/>
          </a:p>
        </p:txBody>
      </p:sp>
      <p:sp>
        <p:nvSpPr>
          <p:cNvPr id="242" name="Google Shape;242;p28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43" name="Google Shape;2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/>
          <p:nvPr>
            <p:ph type="title"/>
          </p:nvPr>
        </p:nvSpPr>
        <p:spPr>
          <a:xfrm>
            <a:off x="2620475" y="684300"/>
            <a:ext cx="9126300" cy="1342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6200"/>
              <a:t>O cidadão também consegue visualizar o conteúdo ou somente local onde se encontra o documento?</a:t>
            </a:r>
            <a:endParaRPr sz="6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200"/>
          </a:p>
        </p:txBody>
      </p:sp>
      <p:sp>
        <p:nvSpPr>
          <p:cNvPr id="249" name="Google Shape;249;p29"/>
          <p:cNvSpPr txBox="1"/>
          <p:nvPr>
            <p:ph idx="1" type="body"/>
          </p:nvPr>
        </p:nvSpPr>
        <p:spPr>
          <a:xfrm>
            <a:off x="2620475" y="3670525"/>
            <a:ext cx="9126300" cy="2050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No site do “Consulta Processo” o cidadão identifica a unidade organizacional por onde o processo tramitou. Para verificação dos documentos do processo é necessário pedido de vista ou cópia.</a:t>
            </a:r>
            <a:endParaRPr/>
          </a:p>
        </p:txBody>
      </p:sp>
      <p:sp>
        <p:nvSpPr>
          <p:cNvPr id="250" name="Google Shape;250;p29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51" name="Google Shape;25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0"/>
          <p:cNvSpPr txBox="1"/>
          <p:nvPr>
            <p:ph type="title"/>
          </p:nvPr>
        </p:nvSpPr>
        <p:spPr>
          <a:xfrm>
            <a:off x="2196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/>
              <a:t>Qual a diferença dos pedidos de vista ou cópia?</a:t>
            </a:r>
            <a:endParaRPr sz="5700"/>
          </a:p>
        </p:txBody>
      </p:sp>
      <p:sp>
        <p:nvSpPr>
          <p:cNvPr id="257" name="Google Shape;257;p30"/>
          <p:cNvSpPr txBox="1"/>
          <p:nvPr>
            <p:ph idx="1" type="body"/>
          </p:nvPr>
        </p:nvSpPr>
        <p:spPr>
          <a:xfrm>
            <a:off x="2196375" y="2997259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GB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Pedido de vista: o cidadão recebe os documentos solicitados de forma online, no </a:t>
            </a:r>
            <a:r>
              <a:rPr lang="en-GB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</a:t>
            </a:r>
            <a:r>
              <a:rPr lang="en-GB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cadastrado. </a:t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GB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Pedido de cópia: o cidadão recebe os documentos de forma impressa, e paga através de DAEMS por essa impressão. </a:t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30"/>
          <p:cNvSpPr txBox="1"/>
          <p:nvPr>
            <p:ph idx="2" type="body"/>
          </p:nvPr>
        </p:nvSpPr>
        <p:spPr>
          <a:xfrm>
            <a:off x="7149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Sim, a critério da Administração Pública, que disponibilizará o documento a ser assinado. O cidadão receberá o documento por e-mail e poderá assiná-lo eletronicamente. </a:t>
            </a:r>
            <a:endParaRPr/>
          </a:p>
        </p:txBody>
      </p:sp>
      <p:sp>
        <p:nvSpPr>
          <p:cNvPr id="259" name="Google Shape;259;p30"/>
          <p:cNvSpPr txBox="1"/>
          <p:nvPr>
            <p:ph type="title"/>
          </p:nvPr>
        </p:nvSpPr>
        <p:spPr>
          <a:xfrm>
            <a:off x="7149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O Usuário Externo poderá assinar documentos eletronicamente? </a:t>
            </a:r>
            <a:endParaRPr sz="4400"/>
          </a:p>
        </p:txBody>
      </p:sp>
      <p:sp>
        <p:nvSpPr>
          <p:cNvPr id="260" name="Google Shape;260;p30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61" name="Google Shape;26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1"/>
          <p:cNvSpPr txBox="1"/>
          <p:nvPr>
            <p:ph type="title"/>
          </p:nvPr>
        </p:nvSpPr>
        <p:spPr>
          <a:xfrm>
            <a:off x="2196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/>
              <a:t>Qual o tipo de arquivo do e-MS?</a:t>
            </a:r>
            <a:endParaRPr sz="5200"/>
          </a:p>
        </p:txBody>
      </p:sp>
      <p:sp>
        <p:nvSpPr>
          <p:cNvPr id="267" name="Google Shape;267;p31"/>
          <p:cNvSpPr txBox="1"/>
          <p:nvPr>
            <p:ph idx="1" type="body"/>
          </p:nvPr>
        </p:nvSpPr>
        <p:spPr>
          <a:xfrm>
            <a:off x="2196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900"/>
              <a:t>O arquivo gerado diretamente no e-MS será o PDF -A</a:t>
            </a:r>
            <a:endParaRPr sz="2900"/>
          </a:p>
        </p:txBody>
      </p:sp>
      <p:sp>
        <p:nvSpPr>
          <p:cNvPr id="268" name="Google Shape;268;p31"/>
          <p:cNvSpPr txBox="1"/>
          <p:nvPr>
            <p:ph idx="2" type="body"/>
          </p:nvPr>
        </p:nvSpPr>
        <p:spPr>
          <a:xfrm>
            <a:off x="76065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700">
                <a:solidFill>
                  <a:schemeClr val="dk1"/>
                </a:solidFill>
              </a:rPr>
              <a:t>Independente da extensão ou do tamanho do arquivo todos os documentos poderão ser inseridos no sistema. A capacidade por arquivo do e-MS é de 100MB. Utilize ferramentas de compactação de arquivos para auxiliar. </a:t>
            </a:r>
            <a:endParaRPr sz="2500"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269" name="Google Shape;269;p31"/>
          <p:cNvSpPr txBox="1"/>
          <p:nvPr>
            <p:ph type="title"/>
          </p:nvPr>
        </p:nvSpPr>
        <p:spPr>
          <a:xfrm>
            <a:off x="7149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800"/>
              <a:t>E quando o documento a ser anexado for em extensão diferente de PDF-A?</a:t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800"/>
              <a:t>E se arquivo for muito grande? </a:t>
            </a:r>
            <a:endParaRPr sz="1400"/>
          </a:p>
        </p:txBody>
      </p:sp>
      <p:sp>
        <p:nvSpPr>
          <p:cNvPr id="270" name="Google Shape;270;p31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71" name="Google Shape;27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"/>
          <p:cNvSpPr/>
          <p:nvPr/>
        </p:nvSpPr>
        <p:spPr>
          <a:xfrm>
            <a:off x="2884925" y="0"/>
            <a:ext cx="9307500" cy="7020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77" name="Google Shape;277;p32"/>
          <p:cNvSpPr/>
          <p:nvPr/>
        </p:nvSpPr>
        <p:spPr>
          <a:xfrm>
            <a:off x="4518275" y="0"/>
            <a:ext cx="7674000" cy="7020600"/>
          </a:xfrm>
          <a:prstGeom prst="rect">
            <a:avLst/>
          </a:prstGeom>
          <a:solidFill>
            <a:srgbClr val="FFCB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78" name="Google Shape;278;p32"/>
          <p:cNvSpPr txBox="1"/>
          <p:nvPr>
            <p:ph type="title"/>
          </p:nvPr>
        </p:nvSpPr>
        <p:spPr>
          <a:xfrm>
            <a:off x="875975" y="240900"/>
            <a:ext cx="3642300" cy="63135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Como será feita a criação de CI Ofícios e seu posterior envio ao interessado?</a:t>
            </a:r>
            <a:endParaRPr sz="5500"/>
          </a:p>
        </p:txBody>
      </p:sp>
      <p:sp>
        <p:nvSpPr>
          <p:cNvPr id="279" name="Google Shape;279;p32"/>
          <p:cNvSpPr txBox="1"/>
          <p:nvPr>
            <p:ph idx="1" type="body"/>
          </p:nvPr>
        </p:nvSpPr>
        <p:spPr>
          <a:xfrm>
            <a:off x="4857375" y="265150"/>
            <a:ext cx="6722700" cy="529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Toda CI e ofício agora será vinculado a um processo, não existirão documentos avulsos no novo sistema, para tanto o servidor deverá identificar qual o objetivo do ofício para escolher o tipo de processo.</a:t>
            </a:r>
            <a:endParaRPr sz="2600"/>
          </a:p>
          <a:p>
            <a:pPr indent="-3937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○"/>
            </a:pPr>
            <a:r>
              <a:rPr lang="en-GB" sz="2600"/>
              <a:t>Ex1. CI para informação de limpeza de caixa d’água no prédio</a:t>
            </a:r>
            <a:endParaRPr sz="2600"/>
          </a:p>
          <a:p>
            <a:pPr indent="-3937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■"/>
            </a:pPr>
            <a:r>
              <a:rPr lang="en-GB" sz="2600"/>
              <a:t>Tipo de processo: Processo de comunicação institucional</a:t>
            </a:r>
            <a:endParaRPr sz="2600"/>
          </a:p>
          <a:p>
            <a:pPr indent="-3937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■"/>
            </a:pPr>
            <a:r>
              <a:rPr lang="en-GB" sz="2600"/>
              <a:t>Tipo de documento: Comunicação Interna</a:t>
            </a:r>
            <a:endParaRPr sz="2600"/>
          </a:p>
          <a:p>
            <a:pPr indent="-3937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○"/>
            </a:pPr>
            <a:r>
              <a:rPr lang="en-GB" sz="2600"/>
              <a:t>Ex2. Ofício de questionamento à PGE sobre doação de bens móveis</a:t>
            </a:r>
            <a:endParaRPr sz="2600"/>
          </a:p>
          <a:p>
            <a:pPr indent="-3937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■"/>
            </a:pPr>
            <a:r>
              <a:rPr lang="en-GB" sz="2600"/>
              <a:t>Tipo de processo: Processo de </a:t>
            </a:r>
            <a:r>
              <a:rPr lang="en-GB" sz="2600"/>
              <a:t>consultoría</a:t>
            </a:r>
            <a:r>
              <a:rPr lang="en-GB" sz="2600"/>
              <a:t> jurídica</a:t>
            </a:r>
            <a:endParaRPr sz="2600"/>
          </a:p>
          <a:p>
            <a:pPr indent="-39370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■"/>
            </a:pPr>
            <a:r>
              <a:rPr lang="en-GB" sz="2600"/>
              <a:t>Tipo de documento: Ofício</a:t>
            </a:r>
            <a:endParaRPr sz="2900"/>
          </a:p>
        </p:txBody>
      </p:sp>
      <p:sp>
        <p:nvSpPr>
          <p:cNvPr id="280" name="Google Shape;280;p32"/>
          <p:cNvSpPr/>
          <p:nvPr/>
        </p:nvSpPr>
        <p:spPr>
          <a:xfrm>
            <a:off x="11912125" y="3429000"/>
            <a:ext cx="279900" cy="3591600"/>
          </a:xfrm>
          <a:prstGeom prst="rect">
            <a:avLst/>
          </a:prstGeom>
          <a:solidFill>
            <a:srgbClr val="1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81" name="Google Shape;281;p32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82" name="Google Shape;282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3"/>
          <p:cNvSpPr txBox="1"/>
          <p:nvPr>
            <p:ph type="title"/>
          </p:nvPr>
        </p:nvSpPr>
        <p:spPr>
          <a:xfrm>
            <a:off x="2196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/>
              <a:t>De onde vem os tipos de processos e documentos do e-MS?</a:t>
            </a:r>
            <a:endParaRPr sz="5200"/>
          </a:p>
        </p:txBody>
      </p:sp>
      <p:sp>
        <p:nvSpPr>
          <p:cNvPr id="288" name="Google Shape;288;p33"/>
          <p:cNvSpPr txBox="1"/>
          <p:nvPr>
            <p:ph idx="1" type="body"/>
          </p:nvPr>
        </p:nvSpPr>
        <p:spPr>
          <a:xfrm>
            <a:off x="19850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Eles são alimentados pela Tabela de Temporalidade de Atividades-Meio (SAD) e as de Atividades-Fim dos órgãos e entidades. </a:t>
            </a:r>
            <a:endParaRPr sz="2900"/>
          </a:p>
          <a:p>
            <a:pPr indent="0" lvl="0" marL="45720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2900"/>
          </a:p>
        </p:txBody>
      </p:sp>
      <p:sp>
        <p:nvSpPr>
          <p:cNvPr id="289" name="Google Shape;289;p33"/>
          <p:cNvSpPr txBox="1"/>
          <p:nvPr>
            <p:ph idx="2" type="body"/>
          </p:nvPr>
        </p:nvSpPr>
        <p:spPr>
          <a:xfrm>
            <a:off x="7377975" y="2374125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chemeClr val="dk1"/>
                </a:solidFill>
              </a:rPr>
              <a:t>S</a:t>
            </a:r>
            <a:r>
              <a:rPr lang="en-GB" sz="2700">
                <a:solidFill>
                  <a:schemeClr val="dk1"/>
                </a:solidFill>
              </a:rPr>
              <a:t>e não for possível identificar o tipo de processo ou documento a unidade de protocolo do órgão deverá ser consultada, constatada o fato esta aciona a Central de Gestão Documental da SAD. (</a:t>
            </a:r>
            <a:r>
              <a:rPr b="1" lang="en-GB" sz="2700">
                <a:solidFill>
                  <a:schemeClr val="dk1"/>
                </a:solidFill>
              </a:rPr>
              <a:t>ems@sad.ms.gov.br</a:t>
            </a:r>
            <a:r>
              <a:rPr lang="en-GB" sz="2700">
                <a:solidFill>
                  <a:schemeClr val="dk1"/>
                </a:solidFill>
              </a:rPr>
              <a:t>)</a:t>
            </a:r>
            <a:endParaRPr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290" name="Google Shape;290;p33"/>
          <p:cNvSpPr txBox="1"/>
          <p:nvPr>
            <p:ph type="title"/>
          </p:nvPr>
        </p:nvSpPr>
        <p:spPr>
          <a:xfrm>
            <a:off x="7149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/>
              <a:t>E se eu não encontrar um processo ou documento no e-MS?</a:t>
            </a:r>
            <a:endParaRPr sz="1400"/>
          </a:p>
        </p:txBody>
      </p:sp>
      <p:sp>
        <p:nvSpPr>
          <p:cNvPr id="291" name="Google Shape;291;p33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92" name="Google Shape;29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4"/>
          <p:cNvSpPr txBox="1"/>
          <p:nvPr>
            <p:ph type="title"/>
          </p:nvPr>
        </p:nvSpPr>
        <p:spPr>
          <a:xfrm>
            <a:off x="2091775" y="1964300"/>
            <a:ext cx="86982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E teremos suporte técnico?</a:t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</p:txBody>
      </p:sp>
      <p:sp>
        <p:nvSpPr>
          <p:cNvPr id="298" name="Google Shape;298;p34"/>
          <p:cNvSpPr txBox="1"/>
          <p:nvPr>
            <p:ph idx="1" type="body"/>
          </p:nvPr>
        </p:nvSpPr>
        <p:spPr>
          <a:xfrm>
            <a:off x="2091775" y="3308925"/>
            <a:ext cx="8376300" cy="1438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Sim, o suporte técnico será realizado através do telefone </a:t>
            </a:r>
            <a:r>
              <a:rPr b="1" lang="en-GB" sz="3000"/>
              <a:t>3318-3600 e https://www.autoatendimento.ms.gov.br/</a:t>
            </a:r>
            <a:endParaRPr b="1" sz="3000"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34"/>
          <p:cNvSpPr/>
          <p:nvPr/>
        </p:nvSpPr>
        <p:spPr>
          <a:xfrm>
            <a:off x="0" y="5216625"/>
            <a:ext cx="455100" cy="1646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0" name="Google Shape;300;p34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301" name="Google Shape;30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5"/>
          <p:cNvSpPr txBox="1"/>
          <p:nvPr>
            <p:ph type="title"/>
          </p:nvPr>
        </p:nvSpPr>
        <p:spPr>
          <a:xfrm>
            <a:off x="798475" y="1331075"/>
            <a:ext cx="7539900" cy="4736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OBRIGADA</a:t>
            </a:r>
            <a:endParaRPr/>
          </a:p>
        </p:txBody>
      </p:sp>
      <p:sp>
        <p:nvSpPr>
          <p:cNvPr id="307" name="Google Shape;307;p35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308" name="Google Shape;308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2196375" y="14181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/>
              <a:t>Como posso acessar o e-MS?</a:t>
            </a:r>
            <a:endParaRPr sz="5900"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2196375" y="3166806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500"/>
              <a:t>Através do Portal de Serviços (https://portal-unico.msdigital.ms.gov.br/) </a:t>
            </a:r>
            <a:endParaRPr sz="2500"/>
          </a:p>
        </p:txBody>
      </p:sp>
      <p:sp>
        <p:nvSpPr>
          <p:cNvPr id="136" name="Google Shape;136;p18"/>
          <p:cNvSpPr txBox="1"/>
          <p:nvPr>
            <p:ph idx="2" type="body"/>
          </p:nvPr>
        </p:nvSpPr>
        <p:spPr>
          <a:xfrm>
            <a:off x="7149375" y="3166806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A partir de 1º de janeiro de 2024</a:t>
            </a:r>
            <a:endParaRPr sz="2900"/>
          </a:p>
          <a:p>
            <a:pPr indent="0" lvl="0" marL="45720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2900"/>
          </a:p>
        </p:txBody>
      </p:sp>
      <p:sp>
        <p:nvSpPr>
          <p:cNvPr id="137" name="Google Shape;137;p18"/>
          <p:cNvSpPr txBox="1"/>
          <p:nvPr>
            <p:ph type="title"/>
          </p:nvPr>
        </p:nvSpPr>
        <p:spPr>
          <a:xfrm>
            <a:off x="7149375" y="14181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/>
              <a:t>Quando o novo sistema estará disponível para uso?</a:t>
            </a:r>
            <a:endParaRPr sz="4300"/>
          </a:p>
        </p:txBody>
      </p:sp>
      <p:sp>
        <p:nvSpPr>
          <p:cNvPr id="138" name="Google Shape;138;p18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39" name="Google Shape;13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6"/>
          <p:cNvSpPr txBox="1"/>
          <p:nvPr>
            <p:ph type="title"/>
          </p:nvPr>
        </p:nvSpPr>
        <p:spPr>
          <a:xfrm>
            <a:off x="1147875" y="776075"/>
            <a:ext cx="10037400" cy="18525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/>
              <a:t>Cárita Marilhants S. Castro</a:t>
            </a:r>
            <a:endParaRPr sz="5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b="0" lang="en-GB" sz="3600"/>
              <a:t>Superintendente de Patrimônio, Gestão Documental e Frotas</a:t>
            </a:r>
            <a:endParaRPr sz="5700"/>
          </a:p>
        </p:txBody>
      </p:sp>
      <p:sp>
        <p:nvSpPr>
          <p:cNvPr id="314" name="Google Shape;314;p36"/>
          <p:cNvSpPr txBox="1"/>
          <p:nvPr>
            <p:ph idx="1" type="body"/>
          </p:nvPr>
        </p:nvSpPr>
        <p:spPr>
          <a:xfrm>
            <a:off x="1147875" y="3585725"/>
            <a:ext cx="10227900" cy="27354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Superintendência de Patrimônio,</a:t>
            </a:r>
            <a:br>
              <a:rPr b="1" lang="en-GB">
                <a:solidFill>
                  <a:schemeClr val="dk1"/>
                </a:solidFill>
              </a:rPr>
            </a:br>
            <a:r>
              <a:rPr b="1" lang="en-GB">
                <a:solidFill>
                  <a:schemeClr val="dk1"/>
                </a:solidFill>
              </a:rPr>
              <a:t>Gestão Documental e Frotas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u="sng"/>
              <a:t>67 3318-1414</a:t>
            </a:r>
            <a:endParaRPr u="sng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supgdf@sad.ms.gov.br</a:t>
            </a:r>
            <a:endParaRPr u="sng"/>
          </a:p>
          <a:p>
            <a:pPr indent="0" lvl="0" marL="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6"/>
          <p:cNvSpPr/>
          <p:nvPr/>
        </p:nvSpPr>
        <p:spPr>
          <a:xfrm>
            <a:off x="0" y="3071475"/>
            <a:ext cx="302700" cy="386790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316" name="Google Shape;31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8400" y="4683800"/>
            <a:ext cx="6133902" cy="163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2196375" y="503750"/>
            <a:ext cx="9054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/>
              <a:t>Quais são os benefícios de um processo eletrônico/digital em comparação com os processos físicos?</a:t>
            </a:r>
            <a:endParaRPr sz="5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2196375" y="27045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Execuções mais rápidas de tarefas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Redução de custos de impressão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Acesso remoto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Sustentabilidade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-GB" sz="2500">
                <a:solidFill>
                  <a:schemeClr val="dk1"/>
                </a:solidFill>
              </a:rPr>
              <a:t>Segurança da informação</a:t>
            </a:r>
            <a:endParaRPr sz="2500"/>
          </a:p>
        </p:txBody>
      </p:sp>
      <p:sp>
        <p:nvSpPr>
          <p:cNvPr id="146" name="Google Shape;146;p19"/>
          <p:cNvSpPr txBox="1"/>
          <p:nvPr>
            <p:ph idx="2" type="body"/>
          </p:nvPr>
        </p:nvSpPr>
        <p:spPr>
          <a:xfrm>
            <a:off x="7279253" y="27045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Facilidade de pesquisa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Qualquer servidor público com acesso ao e-MS, e os usuários externos poderão iniciar o processo eletronicamente</a:t>
            </a:r>
            <a:endParaRPr sz="2500"/>
          </a:p>
        </p:txBody>
      </p:sp>
      <p:sp>
        <p:nvSpPr>
          <p:cNvPr id="147" name="Google Shape;147;p19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48" name="Google Shape;14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/>
          <p:nvPr>
            <p:ph type="title"/>
          </p:nvPr>
        </p:nvSpPr>
        <p:spPr>
          <a:xfrm>
            <a:off x="2196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/>
              <a:t>Quais são os normativos que regulam o uso do sistema?</a:t>
            </a:r>
            <a:endParaRPr sz="5200"/>
          </a:p>
        </p:txBody>
      </p:sp>
      <p:sp>
        <p:nvSpPr>
          <p:cNvPr id="154" name="Google Shape;154;p20"/>
          <p:cNvSpPr txBox="1"/>
          <p:nvPr>
            <p:ph idx="1" type="body"/>
          </p:nvPr>
        </p:nvSpPr>
        <p:spPr>
          <a:xfrm>
            <a:off x="2196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500"/>
              <a:t>Decreto n. 16.307, de 25 de outubro de 2023 e a Resolução Conjunta SAD/SEGOV n. 01, de 28 de novembro de 2023.</a:t>
            </a:r>
            <a:endParaRPr sz="2500"/>
          </a:p>
        </p:txBody>
      </p:sp>
      <p:sp>
        <p:nvSpPr>
          <p:cNvPr id="155" name="Google Shape;155;p20"/>
          <p:cNvSpPr txBox="1"/>
          <p:nvPr>
            <p:ph idx="2" type="body"/>
          </p:nvPr>
        </p:nvSpPr>
        <p:spPr>
          <a:xfrm>
            <a:off x="7149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Sim. E</a:t>
            </a:r>
            <a:r>
              <a:rPr lang="en-GB" sz="2500"/>
              <a:t>stá disponível, através da Escolagov o curso denominado “Sistema Eletrônico de Processos: e-MS – Turma 01/2023” e está com as inscrições abertas.</a:t>
            </a:r>
            <a:endParaRPr sz="2500"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2500"/>
          </a:p>
        </p:txBody>
      </p:sp>
      <p:sp>
        <p:nvSpPr>
          <p:cNvPr id="156" name="Google Shape;156;p20"/>
          <p:cNvSpPr txBox="1"/>
          <p:nvPr>
            <p:ph type="title"/>
          </p:nvPr>
        </p:nvSpPr>
        <p:spPr>
          <a:xfrm>
            <a:off x="7149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Existe algum treinamento disponível para aprender a utilizar </a:t>
            </a:r>
            <a:endParaRPr sz="4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o sistema?</a:t>
            </a:r>
            <a:endParaRPr sz="4200"/>
          </a:p>
        </p:txBody>
      </p:sp>
      <p:sp>
        <p:nvSpPr>
          <p:cNvPr id="157" name="Google Shape;157;p20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64" name="Google Shape;16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1"/>
          <p:cNvSpPr txBox="1"/>
          <p:nvPr>
            <p:ph idx="2" type="body"/>
          </p:nvPr>
        </p:nvSpPr>
        <p:spPr>
          <a:xfrm>
            <a:off x="2308450" y="3142525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Os agentes públicos terceirizados poderão solicitar o cadastro na base do GSI, diretamente à SETDIG, por meio de formulário de solicitação de acesso, assinado por ele e pelo Gestor da Unidade onde o servidor desempenha suas funções.</a:t>
            </a:r>
            <a:endParaRPr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1"/>
          <p:cNvSpPr txBox="1"/>
          <p:nvPr>
            <p:ph type="title"/>
          </p:nvPr>
        </p:nvSpPr>
        <p:spPr>
          <a:xfrm>
            <a:off x="2308450" y="484525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Como será o cadastro e a utilização do sistema pelos </a:t>
            </a:r>
            <a:endParaRPr sz="4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agentes públicos terceirizados?</a:t>
            </a:r>
            <a:endParaRPr sz="4200"/>
          </a:p>
        </p:txBody>
      </p:sp>
      <p:sp>
        <p:nvSpPr>
          <p:cNvPr id="167" name="Google Shape;167;p21"/>
          <p:cNvSpPr txBox="1"/>
          <p:nvPr>
            <p:ph type="title"/>
          </p:nvPr>
        </p:nvSpPr>
        <p:spPr>
          <a:xfrm>
            <a:off x="7149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/>
              <a:t>O servidor poderá ter acesso a mais de uma unidade organizacional?</a:t>
            </a:r>
            <a:endParaRPr sz="5200"/>
          </a:p>
        </p:txBody>
      </p:sp>
      <p:sp>
        <p:nvSpPr>
          <p:cNvPr id="168" name="Google Shape;168;p21"/>
          <p:cNvSpPr txBox="1"/>
          <p:nvPr>
            <p:ph idx="1" type="body"/>
          </p:nvPr>
        </p:nvSpPr>
        <p:spPr>
          <a:xfrm>
            <a:off x="7149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/>
              <a:t>Sim. Mediante a solicitação do Gestor da Unidade, a liberação de cadastro e indicação dos Pontos Focais Setoriais de cada órgão.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/>
          <p:nvPr>
            <p:ph type="title"/>
          </p:nvPr>
        </p:nvSpPr>
        <p:spPr>
          <a:xfrm>
            <a:off x="2196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Será permitida a abertura de processos em formato físico em 2024?</a:t>
            </a:r>
            <a:endParaRPr sz="4500"/>
          </a:p>
        </p:txBody>
      </p:sp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21963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2100"/>
              </a:spcAft>
              <a:buNone/>
            </a:pPr>
            <a:r>
              <a:rPr lang="en-GB" sz="2500"/>
              <a:t>Não. Nos termos do artigo 21 do Decreto n. 16.307/2023, a partir de 1º de janeiro de 2024 </a:t>
            </a:r>
            <a:r>
              <a:rPr b="1" lang="en-GB" sz="2500"/>
              <a:t>não </a:t>
            </a:r>
            <a:r>
              <a:rPr lang="en-GB" sz="2500"/>
              <a:t>poderão ser autuados processos administrativos em papel e fora do Sistema Eletrônico de Processos e-MS.</a:t>
            </a:r>
            <a:endParaRPr sz="2500"/>
          </a:p>
        </p:txBody>
      </p:sp>
      <p:sp>
        <p:nvSpPr>
          <p:cNvPr id="175" name="Google Shape;175;p22"/>
          <p:cNvSpPr txBox="1"/>
          <p:nvPr>
            <p:ph idx="2" type="body"/>
          </p:nvPr>
        </p:nvSpPr>
        <p:spPr>
          <a:xfrm>
            <a:off x="7377975" y="3161750"/>
            <a:ext cx="4497600" cy="3387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500"/>
              <a:t>Até 30 de junho de 2024 o dirigente máximo do órgão ou entidade deverá encaminhar para a SAD as informações dos sistemas, para que seja analisada a sua continuidade. </a:t>
            </a:r>
            <a:br>
              <a:rPr lang="en-GB" sz="2500"/>
            </a:br>
            <a:r>
              <a:rPr b="1" lang="en-GB" sz="2500"/>
              <a:t>O SGC continua normalmente</a:t>
            </a:r>
            <a:endParaRPr sz="2500"/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2500"/>
          </a:p>
        </p:txBody>
      </p:sp>
      <p:sp>
        <p:nvSpPr>
          <p:cNvPr id="176" name="Google Shape;176;p22"/>
          <p:cNvSpPr txBox="1"/>
          <p:nvPr>
            <p:ph type="title"/>
          </p:nvPr>
        </p:nvSpPr>
        <p:spPr>
          <a:xfrm>
            <a:off x="7149375" y="503750"/>
            <a:ext cx="4497600" cy="220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/>
              <a:t>E no caso dos órgãos e entidades que possuem sistemas também para tramitação de processos?</a:t>
            </a:r>
            <a:endParaRPr sz="3800"/>
          </a:p>
        </p:txBody>
      </p:sp>
      <p:sp>
        <p:nvSpPr>
          <p:cNvPr id="177" name="Google Shape;177;p22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78" name="Google Shape;17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3"/>
          <p:cNvSpPr/>
          <p:nvPr/>
        </p:nvSpPr>
        <p:spPr>
          <a:xfrm>
            <a:off x="3022725" y="2356425"/>
            <a:ext cx="9169500" cy="4664100"/>
          </a:xfrm>
          <a:prstGeom prst="rect">
            <a:avLst/>
          </a:prstGeom>
          <a:solidFill>
            <a:srgbClr val="FFCB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84" name="Google Shape;184;p23"/>
          <p:cNvSpPr txBox="1"/>
          <p:nvPr>
            <p:ph type="title"/>
          </p:nvPr>
        </p:nvSpPr>
        <p:spPr>
          <a:xfrm>
            <a:off x="571175" y="240900"/>
            <a:ext cx="10994400" cy="20508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400"/>
              <a:t>Como funciona o processo de digitalização de documentos físicos?</a:t>
            </a:r>
            <a:endParaRPr sz="6400"/>
          </a:p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400"/>
              <a:t> </a:t>
            </a:r>
            <a:endParaRPr sz="6400"/>
          </a:p>
        </p:txBody>
      </p:sp>
      <p:sp>
        <p:nvSpPr>
          <p:cNvPr id="185" name="Google Shape;185;p23"/>
          <p:cNvSpPr txBox="1"/>
          <p:nvPr>
            <p:ph idx="1" type="body"/>
          </p:nvPr>
        </p:nvSpPr>
        <p:spPr>
          <a:xfrm>
            <a:off x="3463625" y="2625475"/>
            <a:ext cx="8040300" cy="3085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Processo administrativo físico em tramitação: </a:t>
            </a:r>
            <a:endParaRPr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GB" sz="2200"/>
              <a:t>Digitalização no e-MS, se atente à quantidade de volumes a decisão quanto à digitalização total é do Gestor de Unidade. </a:t>
            </a:r>
            <a:endParaRPr sz="22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GB" sz="2200"/>
              <a:t>Plano de Providências: Art. 22 do Decreto n. 16.307/2023, e remetê-lo à SAD até a data de 30 de junho de 2024 (modelo anexo ao Decreto).</a:t>
            </a:r>
            <a:endParaRPr sz="2200"/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Processo administrativo físico arquivado:</a:t>
            </a:r>
            <a:endParaRPr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GB" sz="2200"/>
              <a:t>Não é necessário digitalizar no e-MS, ele compõem a massa documental do Estado.</a:t>
            </a:r>
            <a:endParaRPr/>
          </a:p>
        </p:txBody>
      </p:sp>
      <p:sp>
        <p:nvSpPr>
          <p:cNvPr id="186" name="Google Shape;186;p23"/>
          <p:cNvSpPr/>
          <p:nvPr/>
        </p:nvSpPr>
        <p:spPr>
          <a:xfrm>
            <a:off x="11912125" y="2356425"/>
            <a:ext cx="279900" cy="4664100"/>
          </a:xfrm>
          <a:prstGeom prst="rect">
            <a:avLst/>
          </a:prstGeom>
          <a:solidFill>
            <a:srgbClr val="1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87" name="Google Shape;187;p23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88" name="Google Shape;18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/>
          <p:nvPr/>
        </p:nvSpPr>
        <p:spPr>
          <a:xfrm>
            <a:off x="3022725" y="2356425"/>
            <a:ext cx="9169500" cy="4664100"/>
          </a:xfrm>
          <a:prstGeom prst="rect">
            <a:avLst/>
          </a:prstGeom>
          <a:solidFill>
            <a:srgbClr val="FFCB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94" name="Google Shape;194;p24"/>
          <p:cNvSpPr txBox="1"/>
          <p:nvPr>
            <p:ph type="title"/>
          </p:nvPr>
        </p:nvSpPr>
        <p:spPr>
          <a:xfrm>
            <a:off x="571175" y="240900"/>
            <a:ext cx="10994400" cy="20508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400"/>
              <a:t>Como será o protocolo de documento no órgão ou entidade pelo cidadão? </a:t>
            </a:r>
            <a:endParaRPr sz="6400"/>
          </a:p>
        </p:txBody>
      </p:sp>
      <p:sp>
        <p:nvSpPr>
          <p:cNvPr id="195" name="Google Shape;195;p24"/>
          <p:cNvSpPr txBox="1"/>
          <p:nvPr>
            <p:ph idx="1" type="body"/>
          </p:nvPr>
        </p:nvSpPr>
        <p:spPr>
          <a:xfrm>
            <a:off x="3463625" y="2625475"/>
            <a:ext cx="8040300" cy="3085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●"/>
            </a:pPr>
            <a:r>
              <a:rPr b="1" lang="en-GB" sz="2600"/>
              <a:t>Usuário externo</a:t>
            </a:r>
            <a:r>
              <a:rPr lang="en-GB" sz="2600"/>
              <a:t> (pessoa física ou jurídica com acesso através do Portal de Serviços) - poderá peticionar diretamente no sistema.</a:t>
            </a:r>
            <a:endParaRPr sz="2600"/>
          </a:p>
          <a:p>
            <a:pPr indent="-39370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2600"/>
              <a:buChar char="●"/>
            </a:pPr>
            <a:r>
              <a:rPr b="1" lang="en-GB" sz="2600"/>
              <a:t>Público em geral </a:t>
            </a:r>
            <a:r>
              <a:rPr lang="en-GB" sz="2600"/>
              <a:t>(</a:t>
            </a:r>
            <a:r>
              <a:rPr lang="en-GB" sz="2600">
                <a:solidFill>
                  <a:schemeClr val="dk1"/>
                </a:solidFill>
              </a:rPr>
              <a:t>pessoa física ou jurídica </a:t>
            </a:r>
            <a:r>
              <a:rPr lang="en-GB" sz="2600"/>
              <a:t>que continue</a:t>
            </a:r>
            <a:r>
              <a:rPr lang="en-GB" sz="2600"/>
              <a:t> procurando pessoalmente a unidade de protocolo do órgão) - o cidadão entrega o documento ou mídia eletrônica, o protocolo verifica e digitaliza no sistema, devolvendo o documento ou mídia em seguida.  </a:t>
            </a:r>
            <a:endParaRPr sz="26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2100"/>
              </a:spcAft>
              <a:buNone/>
            </a:pPr>
            <a:r>
              <a:rPr b="1" lang="en-GB" sz="2200">
                <a:solidFill>
                  <a:schemeClr val="dk1"/>
                </a:solidFill>
              </a:rPr>
              <a:t>Obs: tanto para uma nova solicitação quanto para documento para ser inserido em processo existente.</a:t>
            </a:r>
            <a:endParaRPr b="1" sz="2600"/>
          </a:p>
        </p:txBody>
      </p:sp>
      <p:sp>
        <p:nvSpPr>
          <p:cNvPr id="196" name="Google Shape;196;p24"/>
          <p:cNvSpPr/>
          <p:nvPr/>
        </p:nvSpPr>
        <p:spPr>
          <a:xfrm>
            <a:off x="11912125" y="2356425"/>
            <a:ext cx="279900" cy="4664100"/>
          </a:xfrm>
          <a:prstGeom prst="rect">
            <a:avLst/>
          </a:prstGeom>
          <a:solidFill>
            <a:srgbClr val="1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97" name="Google Shape;197;p24"/>
          <p:cNvSpPr/>
          <p:nvPr/>
        </p:nvSpPr>
        <p:spPr>
          <a:xfrm>
            <a:off x="0" y="3851525"/>
            <a:ext cx="455100" cy="300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98" name="Google Shape;19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type="title"/>
          </p:nvPr>
        </p:nvSpPr>
        <p:spPr>
          <a:xfrm>
            <a:off x="644200" y="466900"/>
            <a:ext cx="3003900" cy="4327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/>
              <a:t>Qual o caminho para o Usuário Externo inserir os documentos no sistema?</a:t>
            </a:r>
            <a:endParaRPr sz="4600"/>
          </a:p>
        </p:txBody>
      </p:sp>
      <p:sp>
        <p:nvSpPr>
          <p:cNvPr id="204" name="Google Shape;204;p25"/>
          <p:cNvSpPr txBox="1"/>
          <p:nvPr>
            <p:ph idx="2" type="subTitle"/>
          </p:nvPr>
        </p:nvSpPr>
        <p:spPr>
          <a:xfrm>
            <a:off x="3257225" y="1251525"/>
            <a:ext cx="3247500" cy="856200"/>
          </a:xfrm>
          <a:prstGeom prst="rect">
            <a:avLst/>
          </a:prstGeom>
          <a:solidFill>
            <a:srgbClr val="111111"/>
          </a:solidFill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</a:rPr>
              <a:t>Acessar ao Portal de Serviços</a:t>
            </a:r>
            <a:endParaRPr sz="2300">
              <a:solidFill>
                <a:schemeClr val="lt1"/>
              </a:solidFill>
            </a:endParaRPr>
          </a:p>
        </p:txBody>
      </p:sp>
      <p:sp>
        <p:nvSpPr>
          <p:cNvPr id="205" name="Google Shape;205;p25"/>
          <p:cNvSpPr txBox="1"/>
          <p:nvPr>
            <p:ph idx="4" type="subTitle"/>
          </p:nvPr>
        </p:nvSpPr>
        <p:spPr>
          <a:xfrm>
            <a:off x="4579118" y="2095292"/>
            <a:ext cx="3247500" cy="856200"/>
          </a:xfrm>
          <a:prstGeom prst="rect">
            <a:avLst/>
          </a:prstGeom>
          <a:solidFill>
            <a:srgbClr val="FFCB25"/>
          </a:solidFill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</a:rPr>
              <a:t>Selecionar o serviço de peticionamento eletrônico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206" name="Google Shape;206;p25"/>
          <p:cNvSpPr txBox="1"/>
          <p:nvPr>
            <p:ph idx="4" type="subTitle"/>
          </p:nvPr>
        </p:nvSpPr>
        <p:spPr>
          <a:xfrm>
            <a:off x="7222900" y="3790177"/>
            <a:ext cx="3403200" cy="1003800"/>
          </a:xfrm>
          <a:prstGeom prst="rect">
            <a:avLst/>
          </a:prstGeom>
          <a:solidFill>
            <a:srgbClr val="FFCB25"/>
          </a:solidFill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</a:rPr>
              <a:t>Anexar os documentos e envia para o órgão (unidade de protocolo)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207" name="Google Shape;207;p25"/>
          <p:cNvSpPr txBox="1"/>
          <p:nvPr>
            <p:ph idx="4" type="subTitle"/>
          </p:nvPr>
        </p:nvSpPr>
        <p:spPr>
          <a:xfrm>
            <a:off x="5901011" y="2948976"/>
            <a:ext cx="3247500" cy="856200"/>
          </a:xfrm>
          <a:prstGeom prst="rect">
            <a:avLst/>
          </a:prstGeom>
          <a:solidFill>
            <a:srgbClr val="111111"/>
          </a:solidFill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</a:rPr>
              <a:t>I</a:t>
            </a:r>
            <a:r>
              <a:rPr lang="en-GB" sz="2300">
                <a:solidFill>
                  <a:schemeClr val="lt1"/>
                </a:solidFill>
              </a:rPr>
              <a:t>nformar se é processo novo ou existente</a:t>
            </a:r>
            <a:endParaRPr sz="2300">
              <a:solidFill>
                <a:schemeClr val="lt1"/>
              </a:solidFill>
            </a:endParaRPr>
          </a:p>
        </p:txBody>
      </p:sp>
      <p:sp>
        <p:nvSpPr>
          <p:cNvPr id="208" name="Google Shape;208;p25"/>
          <p:cNvSpPr txBox="1"/>
          <p:nvPr>
            <p:ph idx="4" type="subTitle"/>
          </p:nvPr>
        </p:nvSpPr>
        <p:spPr>
          <a:xfrm>
            <a:off x="8597875" y="4971050"/>
            <a:ext cx="3247500" cy="1251300"/>
          </a:xfrm>
          <a:prstGeom prst="rect">
            <a:avLst/>
          </a:prstGeom>
          <a:solidFill>
            <a:srgbClr val="666666"/>
          </a:solidFill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</a:rPr>
              <a:t>A unidade de protocolo recebe, analisa e encaminha</a:t>
            </a:r>
            <a:endParaRPr sz="2300">
              <a:solidFill>
                <a:schemeClr val="lt1"/>
              </a:solidFill>
            </a:endParaRPr>
          </a:p>
        </p:txBody>
      </p:sp>
      <p:sp>
        <p:nvSpPr>
          <p:cNvPr id="209" name="Google Shape;209;p25"/>
          <p:cNvSpPr/>
          <p:nvPr/>
        </p:nvSpPr>
        <p:spPr>
          <a:xfrm>
            <a:off x="0" y="5060950"/>
            <a:ext cx="455100" cy="1797300"/>
          </a:xfrm>
          <a:prstGeom prst="rect">
            <a:avLst/>
          </a:prstGeom>
          <a:solidFill>
            <a:srgbClr val="F5C9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5C91C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210" name="Google Shape;21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50" y="5184125"/>
            <a:ext cx="628225" cy="144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5"/>
          <p:cNvSpPr/>
          <p:nvPr/>
        </p:nvSpPr>
        <p:spPr>
          <a:xfrm rot="5400000">
            <a:off x="4310525" y="2122742"/>
            <a:ext cx="354900" cy="3054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1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12" name="Google Shape;212;p25"/>
          <p:cNvSpPr/>
          <p:nvPr/>
        </p:nvSpPr>
        <p:spPr>
          <a:xfrm rot="5400000">
            <a:off x="6943525" y="3814917"/>
            <a:ext cx="354900" cy="3054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1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13" name="Google Shape;213;p25"/>
          <p:cNvSpPr/>
          <p:nvPr/>
        </p:nvSpPr>
        <p:spPr>
          <a:xfrm rot="5400000">
            <a:off x="5614150" y="2939842"/>
            <a:ext cx="354900" cy="3054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FFCB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14" name="Google Shape;214;p25"/>
          <p:cNvSpPr/>
          <p:nvPr/>
        </p:nvSpPr>
        <p:spPr>
          <a:xfrm rot="5400000">
            <a:off x="7996575" y="4911963"/>
            <a:ext cx="973800" cy="3822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FFCB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0174_Manhattan_Template_SlidesMania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F5C91C"/>
      </a:accent1>
      <a:accent2>
        <a:srgbClr val="171717"/>
      </a:accent2>
      <a:accent3>
        <a:srgbClr val="0000FF"/>
      </a:accent3>
      <a:accent4>
        <a:srgbClr val="4A86E8"/>
      </a:accent4>
      <a:accent5>
        <a:srgbClr val="00FFFF"/>
      </a:accent5>
      <a:accent6>
        <a:srgbClr val="00FF00"/>
      </a:accent6>
      <a:hlink>
        <a:srgbClr val="17171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