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125"/>
  <p:notesSz cx="6858000" cy="9144000"/>
  <p:embeddedFontLst>
    <p:embeddedFont>
      <p:font typeface="PT Sans Narrow"/>
      <p:regular r:id="rId13"/>
      <p:bold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Barlow Condensed"/>
      <p:regular r:id="rId19"/>
      <p:bold r:id="rId20"/>
      <p:italic r:id="rId21"/>
      <p:boldItalic r:id="rId22"/>
    </p:embeddedFont>
    <p:embeddedFont>
      <p:font typeface="Homemade Appl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bold.fntdata"/><Relationship Id="rId11" Type="http://schemas.openxmlformats.org/officeDocument/2006/relationships/slide" Target="slides/slide6.xml"/><Relationship Id="rId22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BarlowCondensed-italic.fntdata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23" Type="http://schemas.openxmlformats.org/officeDocument/2006/relationships/font" Target="fonts/HomemadeAppl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5a5c374d8_0_4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5a5c374d8_0_17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874680b3f_1_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874680b3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c66f47e1_0_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2c66f47e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67050" y="964725"/>
            <a:ext cx="62253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80524" y="2533550"/>
            <a:ext cx="5562300" cy="273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80524" y="5150800"/>
            <a:ext cx="68388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191165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489425" y="3306775"/>
            <a:ext cx="7964100" cy="19563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415600" y="1545325"/>
            <a:ext cx="2699100" cy="446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480650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subTitle"/>
          </p:nvPr>
        </p:nvSpPr>
        <p:spPr>
          <a:xfrm>
            <a:off x="3480650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5608009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4" type="subTitle"/>
          </p:nvPr>
        </p:nvSpPr>
        <p:spPr>
          <a:xfrm>
            <a:off x="5608009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90" name="Google Shape;90;p13"/>
          <p:cNvSpPr txBox="1"/>
          <p:nvPr>
            <p:ph idx="5" type="body"/>
          </p:nvPr>
        </p:nvSpPr>
        <p:spPr>
          <a:xfrm>
            <a:off x="7735368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6" type="subTitle"/>
          </p:nvPr>
        </p:nvSpPr>
        <p:spPr>
          <a:xfrm>
            <a:off x="7735368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92" name="Google Shape;92;p13"/>
          <p:cNvSpPr txBox="1"/>
          <p:nvPr>
            <p:ph idx="7" type="body"/>
          </p:nvPr>
        </p:nvSpPr>
        <p:spPr>
          <a:xfrm>
            <a:off x="9862727" y="2205461"/>
            <a:ext cx="1999800" cy="411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419100" lvl="1" marL="9144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 algn="r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 algn="r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 algn="r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 algn="r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8" type="subTitle"/>
          </p:nvPr>
        </p:nvSpPr>
        <p:spPr>
          <a:xfrm>
            <a:off x="9862727" y="1280275"/>
            <a:ext cx="1999800" cy="79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010750" y="-31825"/>
            <a:ext cx="81813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5061125"/>
            <a:ext cx="10813800" cy="179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0" y="1105925"/>
            <a:ext cx="290400" cy="57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5967050" y="-75"/>
            <a:ext cx="622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191165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2830475" y="1123500"/>
            <a:ext cx="73227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3042950" y="4255125"/>
            <a:ext cx="9135000" cy="26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flipH="1">
            <a:off x="11901725" y="4255125"/>
            <a:ext cx="290400" cy="26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/>
          <p:nvPr>
            <p:ph type="title"/>
          </p:nvPr>
        </p:nvSpPr>
        <p:spPr>
          <a:xfrm>
            <a:off x="390629" y="515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390629" y="2608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15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4010750" y="-31825"/>
            <a:ext cx="81813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BLANK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4" name="Google Shape;114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" name="Google Shape;115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7" name="Google Shape;117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8" name="Google Shape;118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5967050" y="964725"/>
            <a:ext cx="62253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191165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266100" y="1646275"/>
            <a:ext cx="5427000" cy="445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4983125" y="6108675"/>
            <a:ext cx="7209000" cy="7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9575" y="964675"/>
            <a:ext cx="20916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0" y="423360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2650375" y="669575"/>
            <a:ext cx="9126300" cy="162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650375" y="2756947"/>
            <a:ext cx="9126300" cy="341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419100" lvl="1" marL="9144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flipH="1">
            <a:off x="9500" y="-125"/>
            <a:ext cx="1853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2339175" y="611700"/>
            <a:ext cx="8522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339175" y="2296325"/>
            <a:ext cx="4430400" cy="379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7346294" y="2296325"/>
            <a:ext cx="4430400" cy="379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 flipH="1">
            <a:off x="0" y="4233600"/>
            <a:ext cx="290400" cy="262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01725" y="-125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2064575" y="-31925"/>
            <a:ext cx="10118100" cy="138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11901725" y="-31859"/>
            <a:ext cx="290400" cy="138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01425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82674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8363939" y="2534300"/>
            <a:ext cx="3345900" cy="355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0" y="5469291"/>
            <a:ext cx="290400" cy="138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1901725" y="-31834"/>
            <a:ext cx="290400" cy="387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2895791"/>
            <a:ext cx="290400" cy="39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14175" y="3083500"/>
            <a:ext cx="9135000" cy="383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1147879" y="75335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147879" y="1865350"/>
            <a:ext cx="6598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419100" lvl="1" marL="9144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3083500"/>
            <a:ext cx="290400" cy="383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3042950" y="3022500"/>
            <a:ext cx="9135000" cy="383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11901725" y="3022500"/>
            <a:ext cx="290400" cy="383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571172" y="1436450"/>
            <a:ext cx="109944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463625" y="3533150"/>
            <a:ext cx="8273400" cy="255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419100" lvl="1" marL="9144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0"/>
            <a:ext cx="290400" cy="26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flipH="1">
            <a:off x="9700" y="964725"/>
            <a:ext cx="6225300" cy="589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 flipH="1">
            <a:off x="0" y="423365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 flipH="1">
            <a:off x="11911650" y="0"/>
            <a:ext cx="290400" cy="26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2356173" y="508675"/>
            <a:ext cx="8490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PT Sans Narrow"/>
              <a:buNone/>
              <a:defRPr b="1" sz="69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●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4191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○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-4191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■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-4191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●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-4191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○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-4191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■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-4191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●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-4191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T Sans Narrow"/>
              <a:buChar char="○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-4191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3000"/>
              <a:buFont typeface="PT Sans Narrow"/>
              <a:buChar char="■"/>
              <a:defRPr sz="3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ctrTitle"/>
          </p:nvPr>
        </p:nvSpPr>
        <p:spPr>
          <a:xfrm>
            <a:off x="3080525" y="1654475"/>
            <a:ext cx="5562300" cy="308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Sistema Eletrônico de Contrato</a:t>
            </a:r>
            <a:endParaRPr/>
          </a:p>
        </p:txBody>
      </p:sp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3080525" y="4310225"/>
            <a:ext cx="6838800" cy="90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Novas Funcionalidades do GCont</a:t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0" y="5216625"/>
            <a:ext cx="455100" cy="16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500" y="1901375"/>
            <a:ext cx="1765400" cy="40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2196375" y="960825"/>
            <a:ext cx="9054600" cy="174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Início do Contrato Eletrônico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2196375" y="3182500"/>
            <a:ext cx="5301300" cy="29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 dados</a:t>
            </a:r>
            <a:r>
              <a:rPr lang="en-GB"/>
              <a:t> da licitação são automaticamente migrados por meio da inserção do número do processo de licitação/dispensa.</a:t>
            </a:r>
            <a:endParaRPr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Processo de licitação/dispensa físico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>
                <a:solidFill>
                  <a:schemeClr val="dk1"/>
                </a:solidFill>
              </a:rPr>
              <a:t>Processo de licitação/dispensa eletrônico </a:t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0" y="3851525"/>
            <a:ext cx="455100" cy="30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675" y="3351474"/>
            <a:ext cx="4058101" cy="236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50" y="5184125"/>
            <a:ext cx="628225" cy="14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9"/>
          <p:cNvGrpSpPr/>
          <p:nvPr/>
        </p:nvGrpSpPr>
        <p:grpSpPr>
          <a:xfrm>
            <a:off x="6097878" y="1817481"/>
            <a:ext cx="5721558" cy="2934812"/>
            <a:chOff x="3289100" y="2648488"/>
            <a:chExt cx="5622600" cy="2876421"/>
          </a:xfrm>
        </p:grpSpPr>
        <p:grpSp>
          <p:nvGrpSpPr>
            <p:cNvPr id="145" name="Google Shape;145;p19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146" name="Google Shape;146;p1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" name="Google Shape;147;p19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148" name="Google Shape;148;p19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19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0" name="Google Shape;150;p1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9"/>
          <p:cNvSpPr txBox="1"/>
          <p:nvPr>
            <p:ph idx="1" type="subTitle"/>
          </p:nvPr>
        </p:nvSpPr>
        <p:spPr>
          <a:xfrm>
            <a:off x="774475" y="2608425"/>
            <a:ext cx="50100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É importante que o usuário se atente a identificação e ordem de juntada dos documentos ao processo.</a:t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650" y="1982650"/>
            <a:ext cx="4085399" cy="25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0" y="5216625"/>
            <a:ext cx="455100" cy="16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250" y="5184125"/>
            <a:ext cx="628225" cy="1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title"/>
          </p:nvPr>
        </p:nvSpPr>
        <p:spPr>
          <a:xfrm>
            <a:off x="774475" y="1158625"/>
            <a:ext cx="9054600" cy="1300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Formaliza</a:t>
            </a:r>
            <a:r>
              <a:rPr lang="en-GB"/>
              <a:t>ção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 </a:t>
            </a:r>
            <a:r>
              <a:rPr lang="en-GB"/>
              <a:t>Contrato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2620475" y="1217700"/>
            <a:ext cx="8170200" cy="13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Sincronização e Assinatura Eletrônica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2620475" y="2868999"/>
            <a:ext cx="9126300" cy="254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O sistema permite assinar de forma eletrônica ou digital, podendo ser individuais e coletivas. Após assinados os documentos devem ser juntados ao processo digital.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0" y="3851525"/>
            <a:ext cx="455100" cy="30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50" y="5184125"/>
            <a:ext cx="628225" cy="14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5411514" y="945620"/>
            <a:ext cx="8682419" cy="5246017"/>
            <a:chOff x="3289100" y="2648488"/>
            <a:chExt cx="5622600" cy="2876421"/>
          </a:xfrm>
        </p:grpSpPr>
        <p:grpSp>
          <p:nvGrpSpPr>
            <p:cNvPr id="169" name="Google Shape;169;p2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170" name="Google Shape;170;p2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" name="Google Shape;171;p2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172" name="Google Shape;172;p2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2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4" name="Google Shape;174;p2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21"/>
          <p:cNvSpPr txBox="1"/>
          <p:nvPr>
            <p:ph idx="1" type="subTitle"/>
          </p:nvPr>
        </p:nvSpPr>
        <p:spPr>
          <a:xfrm>
            <a:off x="390625" y="945650"/>
            <a:ext cx="4788300" cy="330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Ao acessar o processo é possível ver os contratos de forma separada.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Integração do SPF para o empenho.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0" y="5216625"/>
            <a:ext cx="455100" cy="16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50" y="5184125"/>
            <a:ext cx="628225" cy="14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100" y="1162075"/>
            <a:ext cx="10178851" cy="46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571175" y="393300"/>
            <a:ext cx="10994400" cy="205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Gestão no Processo Digital e Próximos Passos</a:t>
            </a:r>
            <a:endParaRPr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3463625" y="3812775"/>
            <a:ext cx="8040300" cy="227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Depois do início do contrato é possível selecionar a opção “Anexo”, onde é feito o descarregamento de arquivos PDFs para adicionar documentos relacionados a prestação de contas.</a:t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0" y="3851525"/>
            <a:ext cx="455100" cy="30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50" y="5184125"/>
            <a:ext cx="628225" cy="14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1147875" y="776075"/>
            <a:ext cx="9318000" cy="1852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Ana Carolina Araujo Nardes</a:t>
            </a:r>
            <a:endParaRPr sz="5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0" lang="en-GB" sz="3600"/>
              <a:t>Secretária de Estado de Administração</a:t>
            </a:r>
            <a:endParaRPr sz="5700"/>
          </a:p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1147875" y="3661925"/>
            <a:ext cx="10227900" cy="273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Superintendência Administração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67 3318-1411</a:t>
            </a:r>
            <a:endParaRPr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soaf@sad.ms.gov.br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0" y="3071475"/>
            <a:ext cx="302700" cy="386790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200" y="3217700"/>
            <a:ext cx="6133902" cy="16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9200" y="4875350"/>
            <a:ext cx="6133902" cy="16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74_Manhattan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5C91C"/>
      </a:accent1>
      <a:accent2>
        <a:srgbClr val="171717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